
<file path=[Content_Types].xml><?xml version="1.0" encoding="utf-8"?>
<Types xmlns="https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s://schemas.openxmlformats.org/package/2006/relationships"><Relationship Id="rId3" Type="https://schemas.openxmlformats.org/package/2006/relationships/metadata/core-properties" Target="docProps/core.xml"/><Relationship Id="rId2" Type="https://schemas.openxmlformats.org/package/2006/relationships/metadata/thumbnail" Target="docProps/thumbnail.jpeg"/><Relationship Id="rId1" Type="https://schemas.openxmlformats.org/officeDocument/2006/relationships/officeDocument" Target="ppt/presentation.xml"/><Relationship Id="rId4" Type="https://schemas.openxmlformats.org/officeDocument/2006/relationships/extended-properties" Target="docProps/app.xml"/></Relationships>
</file>

<file path=ppt/presentation.xml><?xml version="1.0" encoding="utf-8"?>
<p:presentation xmlns:a="https://schemas.openxmlformats.org/drawingml/2006/main" xmlns:r="https://schemas.openxmlformats.org/officeDocument/2006/relationships" xmlns:p="https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59" r:id="rId5"/>
    <p:sldId id="263" r:id="rId6"/>
    <p:sldId id="260" r:id="rId7"/>
    <p:sldId id="258" r:id="rId8"/>
    <p:sldId id="262" r:id="rId9"/>
    <p:sldId id="273" r:id="rId10"/>
    <p:sldId id="266" r:id="rId11"/>
    <p:sldId id="264" r:id="rId12"/>
    <p:sldId id="265" r:id="rId13"/>
    <p:sldId id="275" r:id="rId14"/>
    <p:sldId id="267" r:id="rId15"/>
    <p:sldId id="271" r:id="rId16"/>
    <p:sldId id="270" r:id="rId17"/>
    <p:sldId id="268" r:id="rId18"/>
    <p:sldId id="269" r:id="rId19"/>
    <p:sldId id="272" r:id="rId20"/>
    <p:sldId id="274" r:id="rId21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s://schemas.openxmlformats.org/drawingml/2006/main" xmlns:r="https://schemas.openxmlformats.org/officeDocument/2006/relationships" xmlns:p="https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s://schemas.microsoft.com/office/powerpoint/2010/main">
          <a:srgbClr val="FF0000"/>
        </p14:laserClr>
      </p:ext>
      <p:ext uri="{2FDB2607-1784-4EEB-B798-7EB5836EED8A}">
        <p14:showMediaCtrls xmlns:p14="https://schemas.microsoft.com/office/powerpoint/2010/main" val="1"/>
      </p:ext>
    </p:extLst>
  </p:showPr>
  <p:extLst>
    <p:ext uri="{E76CE94A-603C-4142-B9EB-6D1370010A27}">
      <p14:discardImageEditData xmlns:p14="https://schemas.microsoft.com/office/powerpoint/2010/main" val="0"/>
    </p:ext>
    <p:ext uri="{D31A062A-798A-4329-ABDD-BBA856620510}">
      <p14:defaultImageDpi xmlns:p14="https://schemas.microsoft.com/office/powerpoint/2010/main" val="220"/>
    </p:ext>
  </p:extLst>
</p:presentationPr>
</file>

<file path=ppt/tableStyles.xml><?xml version="1.0" encoding="utf-8"?>
<a:tblStyleLst xmlns:a="https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s://schemas.openxmlformats.org/drawingml/2006/main" xmlns:r="https://schemas.openxmlformats.org/officeDocument/2006/relationships" xmlns:p="https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s://schemas.openxmlformats.org/package/2006/relationships"><Relationship Id="rId8" Type="https://schemas.openxmlformats.org/officeDocument/2006/relationships/slide" Target="slides/slide7.xml"/><Relationship Id="rId13" Type="https://schemas.openxmlformats.org/officeDocument/2006/relationships/slide" Target="slides/slide12.xml"/><Relationship Id="rId18" Type="https://schemas.openxmlformats.org/officeDocument/2006/relationships/slide" Target="slides/slide17.xml"/><Relationship Id="rId3" Type="https://schemas.openxmlformats.org/officeDocument/2006/relationships/slide" Target="slides/slide2.xml"/><Relationship Id="rId21" Type="https://schemas.openxmlformats.org/officeDocument/2006/relationships/slide" Target="slides/slide20.xml"/><Relationship Id="rId7" Type="https://schemas.openxmlformats.org/officeDocument/2006/relationships/slide" Target="slides/slide6.xml"/><Relationship Id="rId12" Type="https://schemas.openxmlformats.org/officeDocument/2006/relationships/slide" Target="slides/slide11.xml"/><Relationship Id="rId17" Type="https://schemas.openxmlformats.org/officeDocument/2006/relationships/slide" Target="slides/slide16.xml"/><Relationship Id="rId25" Type="https://schemas.openxmlformats.org/officeDocument/2006/relationships/tableStyles" Target="tableStyles.xml"/><Relationship Id="rId2" Type="https://schemas.openxmlformats.org/officeDocument/2006/relationships/slide" Target="slides/slide1.xml"/><Relationship Id="rId16" Type="https://schemas.openxmlformats.org/officeDocument/2006/relationships/slide" Target="slides/slide15.xml"/><Relationship Id="rId20" Type="https://schemas.openxmlformats.org/officeDocument/2006/relationships/slide" Target="slides/slide19.xml"/><Relationship Id="rId1" Type="https://schemas.openxmlformats.org/officeDocument/2006/relationships/slideMaster" Target="slideMasters/slideMaster1.xml"/><Relationship Id="rId6" Type="https://schemas.openxmlformats.org/officeDocument/2006/relationships/slide" Target="slides/slide5.xml"/><Relationship Id="rId11" Type="https://schemas.openxmlformats.org/officeDocument/2006/relationships/slide" Target="slides/slide10.xml"/><Relationship Id="rId24" Type="https://schemas.openxmlformats.org/officeDocument/2006/relationships/theme" Target="theme/theme1.xml"/><Relationship Id="rId5" Type="https://schemas.openxmlformats.org/officeDocument/2006/relationships/slide" Target="slides/slide4.xml"/><Relationship Id="rId15" Type="https://schemas.openxmlformats.org/officeDocument/2006/relationships/slide" Target="slides/slide14.xml"/><Relationship Id="rId23" Type="https://schemas.openxmlformats.org/officeDocument/2006/relationships/viewProps" Target="viewProps.xml"/><Relationship Id="rId10" Type="https://schemas.openxmlformats.org/officeDocument/2006/relationships/slide" Target="slides/slide9.xml"/><Relationship Id="rId19" Type="https://schemas.openxmlformats.org/officeDocument/2006/relationships/slide" Target="slides/slide18.xml"/><Relationship Id="rId4" Type="https://schemas.openxmlformats.org/officeDocument/2006/relationships/slide" Target="slides/slide3.xml"/><Relationship Id="rId9" Type="https://schemas.openxmlformats.org/officeDocument/2006/relationships/slide" Target="slides/slide8.xml"/><Relationship Id="rId14" Type="https://schemas.openxmlformats.org/officeDocument/2006/relationships/slide" Target="slides/slide13.xml"/><Relationship Id="rId22" Type="https://schemas.openxmlformats.org/officeDocument/2006/relationships/presProps" Target="presProps.xml"/></Relationships>
</file>

<file path=ppt/charts/_rels/chart1.xml.rels><?xml version="1.0" encoding="UTF-8" standalone="yes"?>
<Relationships xmlns="https://schemas.openxmlformats.org/package/2006/relationships"><Relationship Id="rId1" Type="https://schemas.openxmlformats.org/officeDocument/2006/relationships/oleObject" Target="file:///C:\Users\&#249;&#224;&#249;&#224;\AppData\Local\Microsoft\Windows\Temporary%20Internet%20Files\Content.IE5\IVITZXJM\ufficio%20dal%200-07-13%20al%2022-07-14.xls" TargetMode="External"/></Relationships>
</file>

<file path=ppt/charts/_rels/chart2.xml.rels><?xml version="1.0" encoding="UTF-8" standalone="yes"?>
<Relationships xmlns="https://schemas.openxmlformats.org/package/2006/relationships"><Relationship Id="rId1" Type="https://schemas.openxmlformats.org/officeDocument/2006/relationships/oleObject" Target="file:///C:\Users\&#249;&#224;&#249;&#224;\AppData\Local\Microsoft\Windows\Temporary%20Internet%20Files\Content.IE5\IVITZXJM\ufficio%20dal%200-07-13%20al%2022-07-14.xls" TargetMode="External"/></Relationships>
</file>

<file path=ppt/charts/chart1.xml><?xml version="1.0" encoding="utf-8"?>
<c:chartSpace xmlns:c="https://schemas.openxmlformats.org/drawingml/2006/chart" xmlns:a="https://schemas.openxmlformats.org/drawingml/2006/main" xmlns:r="https://schemas.openxmlformats.org/officeDocument/2006/relationships">
  <c:date1904 val="0"/>
  <c:lang val="it-IT"/>
  <c:roundedCorners val="0"/>
  <mc:AlternateContent xmlns:mc="https://schemas.openxmlformats.org/markup-compatibility/2006">
    <mc:Choice xmlns:c14="https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40230121406331"/>
          <c:y val="0.40826626161751978"/>
          <c:w val="0.52450972644099225"/>
          <c:h val="0.5023747752151827"/>
        </c:manualLayout>
      </c:layout>
      <c:pie3DChart>
        <c:varyColors val="1"/>
        <c:ser>
          <c:idx val="0"/>
          <c:order val="0"/>
          <c:explosion val="25"/>
          <c:dLbls>
            <c:dLbl>
              <c:idx val="4"/>
              <c:layout>
                <c:manualLayout>
                  <c:x val="6.6032913768990587E-3"/>
                  <c:y val="-0.126311849907650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0452618903406306"/>
                  <c:y val="-0.109526453317503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4.2571795313906917E-2"/>
                  <c:y val="-1.1786721104306427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1.5131980765178084E-2"/>
                  <c:y val="-4.781763390687286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3.7279996934689759E-2"/>
                  <c:y val="0.116454748711966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-9.2265149548614214E-2"/>
                  <c:y val="2.16421949473600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-6.8511414931833325E-2"/>
                  <c:y val="-1.87065197781541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9"/>
              <c:layout>
                <c:manualLayout>
                  <c:x val="-2.6416384103534482E-3"/>
                  <c:y val="-2.65346765135511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1"/>
              <c:layout>
                <c:manualLayout>
                  <c:x val="-0.14876395195126177"/>
                  <c:y val="-0.111639204821619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'[ufficio dal 0-07-13 al 22-07-14.xls]Rendicontazione'!$A$6:$A$28</c:f>
              <c:strCache>
                <c:ptCount val="23"/>
                <c:pt idx="0">
                  <c:v>AM</c:v>
                </c:pt>
                <c:pt idx="1">
                  <c:v>AP</c:v>
                </c:pt>
                <c:pt idx="2">
                  <c:v>ASS. DOMICILIARE</c:v>
                </c:pt>
                <c:pt idx="3">
                  <c:v>C</c:v>
                </c:pt>
                <c:pt idx="4">
                  <c:v>CARPOOLING PLURIT</c:v>
                </c:pt>
                <c:pt idx="5">
                  <c:v>DISABILE</c:v>
                </c:pt>
                <c:pt idx="6">
                  <c:v>DISABILE L</c:v>
                </c:pt>
                <c:pt idx="7">
                  <c:v>DISABILE R</c:v>
                </c:pt>
                <c:pt idx="8">
                  <c:v>G</c:v>
                </c:pt>
                <c:pt idx="9">
                  <c:v>H</c:v>
                </c:pt>
                <c:pt idx="10">
                  <c:v>M</c:v>
                </c:pt>
                <c:pt idx="11">
                  <c:v>OPERATORI AUTO</c:v>
                </c:pt>
                <c:pt idx="12">
                  <c:v>ORDINARIO</c:v>
                </c:pt>
                <c:pt idx="13">
                  <c:v>ORDINARIO RIDOTTO</c:v>
                </c:pt>
                <c:pt idx="14">
                  <c:v>R</c:v>
                </c:pt>
                <c:pt idx="15">
                  <c:v>RESIDENTE</c:v>
                </c:pt>
                <c:pt idx="16">
                  <c:v>ROSA</c:v>
                </c:pt>
                <c:pt idx="17">
                  <c:v>RP</c:v>
                </c:pt>
                <c:pt idx="18">
                  <c:v>RS</c:v>
                </c:pt>
                <c:pt idx="19">
                  <c:v>S</c:v>
                </c:pt>
                <c:pt idx="20">
                  <c:v>SP</c:v>
                </c:pt>
                <c:pt idx="21">
                  <c:v>STUDENT PASS</c:v>
                </c:pt>
                <c:pt idx="22">
                  <c:v>T</c:v>
                </c:pt>
              </c:strCache>
            </c:strRef>
          </c:cat>
          <c:val>
            <c:numRef>
              <c:f>'[ufficio dal 0-07-13 al 22-07-14.xls]Rendicontazione'!$B$6:$B$28</c:f>
              <c:numCache>
                <c:formatCode>[$-1010410]0000000</c:formatCode>
                <c:ptCount val="23"/>
                <c:pt idx="0">
                  <c:v>11</c:v>
                </c:pt>
                <c:pt idx="1">
                  <c:v>87</c:v>
                </c:pt>
                <c:pt idx="2">
                  <c:v>12</c:v>
                </c:pt>
                <c:pt idx="3">
                  <c:v>63</c:v>
                </c:pt>
                <c:pt idx="4">
                  <c:v>11</c:v>
                </c:pt>
                <c:pt idx="5">
                  <c:v>139</c:v>
                </c:pt>
                <c:pt idx="6">
                  <c:v>1</c:v>
                </c:pt>
                <c:pt idx="7">
                  <c:v>1</c:v>
                </c:pt>
                <c:pt idx="8">
                  <c:v>343</c:v>
                </c:pt>
                <c:pt idx="9">
                  <c:v>2</c:v>
                </c:pt>
                <c:pt idx="10">
                  <c:v>44</c:v>
                </c:pt>
                <c:pt idx="11">
                  <c:v>7</c:v>
                </c:pt>
                <c:pt idx="12">
                  <c:v>976</c:v>
                </c:pt>
                <c:pt idx="13">
                  <c:v>8</c:v>
                </c:pt>
                <c:pt idx="14">
                  <c:v>109</c:v>
                </c:pt>
                <c:pt idx="15">
                  <c:v>2414</c:v>
                </c:pt>
                <c:pt idx="16">
                  <c:v>399</c:v>
                </c:pt>
                <c:pt idx="17">
                  <c:v>6</c:v>
                </c:pt>
                <c:pt idx="18">
                  <c:v>116</c:v>
                </c:pt>
                <c:pt idx="19">
                  <c:v>559</c:v>
                </c:pt>
                <c:pt idx="20">
                  <c:v>13</c:v>
                </c:pt>
                <c:pt idx="21">
                  <c:v>3</c:v>
                </c:pt>
                <c:pt idx="22">
                  <c:v>1</c:v>
                </c:pt>
              </c:numCache>
            </c:numRef>
          </c:val>
        </c:ser>
        <c:ser>
          <c:idx val="1"/>
          <c:order val="1"/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'[ufficio dal 0-07-13 al 22-07-14.xls]Rendicontazione'!$A$6:$A$28</c:f>
              <c:strCache>
                <c:ptCount val="23"/>
                <c:pt idx="0">
                  <c:v>AM</c:v>
                </c:pt>
                <c:pt idx="1">
                  <c:v>AP</c:v>
                </c:pt>
                <c:pt idx="2">
                  <c:v>ASS. DOMICILIARE</c:v>
                </c:pt>
                <c:pt idx="3">
                  <c:v>C</c:v>
                </c:pt>
                <c:pt idx="4">
                  <c:v>CARPOOLING PLURIT</c:v>
                </c:pt>
                <c:pt idx="5">
                  <c:v>DISABILE</c:v>
                </c:pt>
                <c:pt idx="6">
                  <c:v>DISABILE L</c:v>
                </c:pt>
                <c:pt idx="7">
                  <c:v>DISABILE R</c:v>
                </c:pt>
                <c:pt idx="8">
                  <c:v>G</c:v>
                </c:pt>
                <c:pt idx="9">
                  <c:v>H</c:v>
                </c:pt>
                <c:pt idx="10">
                  <c:v>M</c:v>
                </c:pt>
                <c:pt idx="11">
                  <c:v>OPERATORI AUTO</c:v>
                </c:pt>
                <c:pt idx="12">
                  <c:v>ORDINARIO</c:v>
                </c:pt>
                <c:pt idx="13">
                  <c:v>ORDINARIO RIDOTTO</c:v>
                </c:pt>
                <c:pt idx="14">
                  <c:v>R</c:v>
                </c:pt>
                <c:pt idx="15">
                  <c:v>RESIDENTE</c:v>
                </c:pt>
                <c:pt idx="16">
                  <c:v>ROSA</c:v>
                </c:pt>
                <c:pt idx="17">
                  <c:v>RP</c:v>
                </c:pt>
                <c:pt idx="18">
                  <c:v>RS</c:v>
                </c:pt>
                <c:pt idx="19">
                  <c:v>S</c:v>
                </c:pt>
                <c:pt idx="20">
                  <c:v>SP</c:v>
                </c:pt>
                <c:pt idx="21">
                  <c:v>STUDENT PASS</c:v>
                </c:pt>
                <c:pt idx="22">
                  <c:v>T</c:v>
                </c:pt>
              </c:strCache>
            </c:strRef>
          </c:cat>
          <c:val>
            <c:numRef>
              <c:f>'[ufficio dal 0-07-13 al 22-07-14.xls]Rendicontazione'!$C$6:$C$28</c:f>
              <c:numCache>
                <c:formatCode>General</c:formatCode>
                <c:ptCount val="2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s://schemas.openxmlformats.org/drawingml/2006/chart" xmlns:a="https://schemas.openxmlformats.org/drawingml/2006/main" xmlns:r="https://schemas.openxmlformats.org/officeDocument/2006/relationships">
  <c:date1904 val="0"/>
  <c:lang val="it-IT"/>
  <c:roundedCorners val="0"/>
  <mc:AlternateContent xmlns:mc="https://schemas.openxmlformats.org/markup-compatibility/2006">
    <mc:Choice xmlns:c14="https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109589041095891"/>
          <c:y val="0.34688346883468879"/>
          <c:w val="0.42104095207277181"/>
          <c:h val="0.54471544715447207"/>
        </c:manualLayout>
      </c:layout>
      <c:pie3DChart>
        <c:varyColors val="1"/>
        <c:ser>
          <c:idx val="0"/>
          <c:order val="0"/>
          <c:explosion val="25"/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3.4976761644230241E-2"/>
                  <c:y val="-0.119179252445172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3817926868730524E-2"/>
                  <c:y val="-1.98558919972401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101945133570626"/>
                  <c:y val="2.3526733955003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8915830726638677E-2"/>
                  <c:y val="-7.098990674946119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'[ufficio dal 0-07-13 al 22-07-14.xls]Rendicontazione'!$A$32:$A$37</c:f>
              <c:strCache>
                <c:ptCount val="6"/>
                <c:pt idx="0">
                  <c:v>Tipo</c:v>
                </c:pt>
                <c:pt idx="1">
                  <c:v>Attività Ricettive</c:v>
                </c:pt>
                <c:pt idx="2">
                  <c:v>E-Park</c:v>
                </c:pt>
                <c:pt idx="3">
                  <c:v>Taki Time</c:v>
                </c:pt>
                <c:pt idx="4">
                  <c:v>Tessera Ricaricabile</c:v>
                </c:pt>
                <c:pt idx="5">
                  <c:v>Tessera Ricaricabile Promo</c:v>
                </c:pt>
              </c:strCache>
            </c:strRef>
          </c:cat>
          <c:val>
            <c:numRef>
              <c:f>'[ufficio dal 0-07-13 al 22-07-14.xls]Rendicontazione'!$B$32:$B$37</c:f>
              <c:numCache>
                <c:formatCode>[$-1010410]0000000</c:formatCode>
                <c:ptCount val="6"/>
                <c:pt idx="0" formatCode="[$-1010410]General">
                  <c:v>0</c:v>
                </c:pt>
                <c:pt idx="1">
                  <c:v>50</c:v>
                </c:pt>
                <c:pt idx="2">
                  <c:v>32</c:v>
                </c:pt>
                <c:pt idx="3">
                  <c:v>515</c:v>
                </c:pt>
                <c:pt idx="4">
                  <c:v>99</c:v>
                </c:pt>
                <c:pt idx="5">
                  <c:v>57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'[ufficio dal 0-07-13 al 22-07-14.xls]Rendicontazione'!$A$32:$A$37</c:f>
              <c:strCache>
                <c:ptCount val="6"/>
                <c:pt idx="0">
                  <c:v>Tipo</c:v>
                </c:pt>
                <c:pt idx="1">
                  <c:v>Attività Ricettive</c:v>
                </c:pt>
                <c:pt idx="2">
                  <c:v>E-Park</c:v>
                </c:pt>
                <c:pt idx="3">
                  <c:v>Taki Time</c:v>
                </c:pt>
                <c:pt idx="4">
                  <c:v>Tessera Ricaricabile</c:v>
                </c:pt>
                <c:pt idx="5">
                  <c:v>Tessera Ricaricabile Promo</c:v>
                </c:pt>
              </c:strCache>
            </c:strRef>
          </c:cat>
          <c:val>
            <c:numRef>
              <c:f>'[ufficio dal 0-07-13 al 22-07-14.xls]Rendicontazione'!$C$32:$C$37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s://schemas.openxmlformats.org/drawingml/2006/diagram" xmlns:a="https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s://schemas.openxmlformats.org/drawingml/2006/diagram" xmlns:a="https://schemas.openxmlformats.org/drawingml/2006/main">
  <dgm:ptLst>
    <dgm:pt modelId="{D5257EFD-6FBB-44FD-8BA6-229723463D1A}" type="doc">
      <dgm:prSet loTypeId="urn:microsoft.com/office/officeart/2005/8/layout/venn1" loCatId="relationship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1BE60119-1FFD-4B27-BEE9-289D01F74B4A}">
      <dgm:prSet/>
      <dgm:spPr/>
      <dgm:t>
        <a:bodyPr/>
        <a:lstStyle/>
        <a:p>
          <a:pPr rtl="0"/>
          <a:r>
            <a:rPr lang="it-IT" dirty="0" smtClean="0">
              <a:latin typeface="Aharoni" panose="02010803020104030203" pitchFamily="2" charset="-79"/>
              <a:cs typeface="Aharoni" panose="02010803020104030203" pitchFamily="2" charset="-79"/>
            </a:rPr>
            <a:t>Migliorare l'utilizzo delle aree di sosta</a:t>
          </a:r>
          <a:endParaRPr lang="it-IT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FB26791-7F3C-441B-8E81-D125DD802A1D}" type="parTrans" cxnId="{AF4B73BB-3613-43BE-80EF-02169D37D91B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066E219-D7EE-4BA2-875C-C620330BA219}" type="sibTrans" cxnId="{AF4B73BB-3613-43BE-80EF-02169D37D91B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9D6C0C7-41CA-4755-A188-AA91D7D47F08}">
      <dgm:prSet/>
      <dgm:spPr/>
      <dgm:t>
        <a:bodyPr/>
        <a:lstStyle/>
        <a:p>
          <a:pPr rtl="0"/>
          <a:r>
            <a:rPr lang="it-IT" dirty="0" smtClean="0">
              <a:latin typeface="Aharoni" panose="02010803020104030203" pitchFamily="2" charset="-79"/>
              <a:cs typeface="Aharoni" panose="02010803020104030203" pitchFamily="2" charset="-79"/>
            </a:rPr>
            <a:t>Migliorare l'accesso e la circolazione nel centro storico</a:t>
          </a:r>
          <a:endParaRPr lang="it-IT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4C68CD1-1371-4CAE-925E-3C631E3C13B1}" type="parTrans" cxnId="{A47EC187-27E3-4EB0-996F-886C4859FF4C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35D2DFE-0392-4BD7-B144-EAB7112CE51B}" type="sibTrans" cxnId="{A47EC187-27E3-4EB0-996F-886C4859FF4C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8497298-7E85-4765-AB2C-9516BD2F12BA}">
      <dgm:prSet custT="1"/>
      <dgm:spPr/>
      <dgm:t>
        <a:bodyPr/>
        <a:lstStyle/>
        <a:p>
          <a:pPr rtl="0"/>
          <a:r>
            <a:rPr lang="it-IT" sz="700" dirty="0" smtClean="0">
              <a:latin typeface="Aharoni" panose="02010803020104030203" pitchFamily="2" charset="-79"/>
              <a:cs typeface="Aharoni" panose="02010803020104030203" pitchFamily="2" charset="-79"/>
            </a:rPr>
            <a:t>Migliorare</a:t>
          </a:r>
          <a:r>
            <a:rPr lang="it-IT" sz="9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it-IT" sz="700" dirty="0" smtClean="0">
              <a:latin typeface="Aharoni" panose="02010803020104030203" pitchFamily="2" charset="-79"/>
              <a:cs typeface="Aharoni" panose="02010803020104030203" pitchFamily="2" charset="-79"/>
            </a:rPr>
            <a:t>l'efficacia e l'equit</a:t>
          </a:r>
          <a:r>
            <a:rPr lang="it-IT" sz="700" b="1" dirty="0" smtClean="0">
              <a:latin typeface="Aharoni" panose="02010803020104030203" pitchFamily="2" charset="-79"/>
              <a:cs typeface="Aharoni" panose="02010803020104030203" pitchFamily="2" charset="-79"/>
            </a:rPr>
            <a:t>à</a:t>
          </a:r>
          <a:r>
            <a:rPr lang="it-IT" sz="700" dirty="0" smtClean="0">
              <a:latin typeface="Aharoni" panose="02010803020104030203" pitchFamily="2" charset="-79"/>
              <a:cs typeface="Aharoni" panose="02010803020104030203" pitchFamily="2" charset="-79"/>
            </a:rPr>
            <a:t> dei sistemi di pagamento</a:t>
          </a:r>
          <a:endParaRPr lang="it-IT" sz="7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F351318-1717-4CA6-BEB8-35D5B16D18A9}" type="parTrans" cxnId="{FBA8B2FF-AEFF-48BE-9FF3-D9492E701788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8C740C7-A76E-43E7-B76B-44BFF823C03C}" type="sibTrans" cxnId="{FBA8B2FF-AEFF-48BE-9FF3-D9492E701788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B49EC94-65FE-4A19-A330-55654BB67B38}">
      <dgm:prSet/>
      <dgm:spPr/>
      <dgm:t>
        <a:bodyPr/>
        <a:lstStyle/>
        <a:p>
          <a:pPr rtl="0"/>
          <a:r>
            <a:rPr lang="it-IT" dirty="0" smtClean="0">
              <a:latin typeface="Aharoni" panose="02010803020104030203" pitchFamily="2" charset="-79"/>
              <a:cs typeface="Aharoni" panose="02010803020104030203" pitchFamily="2" charset="-79"/>
            </a:rPr>
            <a:t>Migliorare la sicurezza stradale</a:t>
          </a:r>
          <a:endParaRPr lang="it-IT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1656CB9-0035-4BDD-83AA-D155B15C2657}" type="parTrans" cxnId="{E8ECB3D6-5F9C-423A-B5BF-0BA448872A66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47DF3F8-A7EC-4DC7-B17B-507A12EA2504}" type="sibTrans" cxnId="{E8ECB3D6-5F9C-423A-B5BF-0BA448872A66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C502792-935A-4813-85E3-93E34343080C}">
      <dgm:prSet/>
      <dgm:spPr/>
      <dgm:t>
        <a:bodyPr/>
        <a:lstStyle/>
        <a:p>
          <a:pPr rtl="0"/>
          <a:r>
            <a:rPr lang="it-IT" dirty="0" smtClean="0">
              <a:latin typeface="Aharoni" panose="02010803020104030203" pitchFamily="2" charset="-79"/>
              <a:cs typeface="Aharoni" panose="02010803020104030203" pitchFamily="2" charset="-79"/>
            </a:rPr>
            <a:t>Migliorare la qualità dell'aria</a:t>
          </a:r>
          <a:endParaRPr lang="it-IT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0B4FCCC-3464-4A40-9EED-C51EB840781F}" type="parTrans" cxnId="{13C07942-1C75-4ED1-8F55-6BF736F49E6B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2A728CE-7B96-4AB1-A270-E38D9BD60AA4}" type="sibTrans" cxnId="{13C07942-1C75-4ED1-8F55-6BF736F49E6B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CA2007B-7EBD-412A-A66C-5FEC374A080B}">
      <dgm:prSet/>
      <dgm:spPr/>
      <dgm:t>
        <a:bodyPr/>
        <a:lstStyle/>
        <a:p>
          <a:pPr rtl="0"/>
          <a:r>
            <a:rPr lang="it-IT" dirty="0" smtClean="0">
              <a:latin typeface="Aharoni" panose="02010803020104030203" pitchFamily="2" charset="-79"/>
              <a:cs typeface="Aharoni" panose="02010803020104030203" pitchFamily="2" charset="-79"/>
            </a:rPr>
            <a:t>Reinvestire nella promozione e nella qualità della vita del centro storico</a:t>
          </a:r>
          <a:endParaRPr lang="it-IT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C793BEE-8EDE-40B7-BCD2-040B6321AE0B}" type="parTrans" cxnId="{9522A3AA-1557-41FC-9C28-ACD3191589D0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BEA54B4-542A-4777-8987-5F5BA62CF276}" type="sibTrans" cxnId="{9522A3AA-1557-41FC-9C28-ACD3191589D0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90D1FD2-BAEA-4736-9C5C-1C6DA69C67A1}">
      <dgm:prSet/>
      <dgm:spPr/>
      <dgm:t>
        <a:bodyPr/>
        <a:lstStyle/>
        <a:p>
          <a:pPr rtl="0"/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C90D8C3-2E26-4CE3-A36E-9809AE58B6C7}" type="parTrans" cxnId="{CED7441F-F0CC-4732-8CFA-98C924D15DE5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37C6E25-F618-443E-8FFC-86E6F8B12247}" type="sibTrans" cxnId="{CED7441F-F0CC-4732-8CFA-98C924D15DE5}">
      <dgm:prSet/>
      <dgm:spPr/>
      <dgm:t>
        <a:bodyPr/>
        <a:lstStyle/>
        <a:p>
          <a:endParaRPr lang="it-IT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40BF889-C648-4B6E-B5BB-488D7B6A4155}" type="pres">
      <dgm:prSet presAssocID="{D5257EFD-6FBB-44FD-8BA6-229723463D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AB72F5-A9DD-4D8A-BD0D-050E6D1C595B}" type="pres">
      <dgm:prSet presAssocID="{1BE60119-1FFD-4B27-BEE9-289D01F74B4A}" presName="circ1" presStyleLbl="vennNode1" presStyleIdx="0" presStyleCnt="7"/>
      <dgm:spPr/>
      <dgm:t>
        <a:bodyPr/>
        <a:lstStyle/>
        <a:p>
          <a:endParaRPr lang="it-IT"/>
        </a:p>
      </dgm:t>
    </dgm:pt>
    <dgm:pt modelId="{F65EBF33-A8ED-4F07-A737-80638B1F7BBE}" type="pres">
      <dgm:prSet presAssocID="{1BE60119-1FFD-4B27-BEE9-289D01F74B4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CBD254-5748-421B-BA9D-EFB1ECC29270}" type="pres">
      <dgm:prSet presAssocID="{19D6C0C7-41CA-4755-A188-AA91D7D47F08}" presName="circ2" presStyleLbl="vennNode1" presStyleIdx="1" presStyleCnt="7"/>
      <dgm:spPr/>
      <dgm:t>
        <a:bodyPr/>
        <a:lstStyle/>
        <a:p>
          <a:endParaRPr lang="it-IT"/>
        </a:p>
      </dgm:t>
    </dgm:pt>
    <dgm:pt modelId="{DB5C7E97-1BA6-49C1-A6D9-4D252289DC7F}" type="pres">
      <dgm:prSet presAssocID="{19D6C0C7-41CA-4755-A188-AA91D7D47F08}" presName="circ2Tx" presStyleLbl="revTx" presStyleIdx="0" presStyleCnt="0" custLinFactNeighborX="29486" custLinFactNeighborY="-132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D7A272-F577-4659-9142-E339BCCE25E1}" type="pres">
      <dgm:prSet presAssocID="{98497298-7E85-4765-AB2C-9516BD2F12BA}" presName="circ3" presStyleLbl="vennNode1" presStyleIdx="2" presStyleCnt="7"/>
      <dgm:spPr/>
      <dgm:t>
        <a:bodyPr/>
        <a:lstStyle/>
        <a:p>
          <a:endParaRPr lang="it-IT"/>
        </a:p>
      </dgm:t>
    </dgm:pt>
    <dgm:pt modelId="{4DD8BC94-8EFD-4216-B189-C14F155D431D}" type="pres">
      <dgm:prSet presAssocID="{98497298-7E85-4765-AB2C-9516BD2F12BA}" presName="circ3Tx" presStyleLbl="revTx" presStyleIdx="0" presStyleCnt="0" custScaleX="158055" custLinFactNeighborX="23478" custLinFactNeighborY="-8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4BF51D-D762-4754-AFA4-9917BCFB1CDF}" type="pres">
      <dgm:prSet presAssocID="{BB49EC94-65FE-4A19-A330-55654BB67B38}" presName="circ4" presStyleLbl="vennNode1" presStyleIdx="3" presStyleCnt="7"/>
      <dgm:spPr/>
      <dgm:t>
        <a:bodyPr/>
        <a:lstStyle/>
        <a:p>
          <a:endParaRPr lang="it-IT"/>
        </a:p>
      </dgm:t>
    </dgm:pt>
    <dgm:pt modelId="{1F30C771-A78D-4E1E-A53D-F82B55DA4418}" type="pres">
      <dgm:prSet presAssocID="{BB49EC94-65FE-4A19-A330-55654BB67B38}" presName="circ4Tx" presStyleLbl="revTx" presStyleIdx="0" presStyleCnt="0" custLinFactNeighborX="-6254" custLinFactNeighborY="11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BF6814-9004-49B6-8F62-7FBF42053E86}" type="pres">
      <dgm:prSet presAssocID="{DC502792-935A-4813-85E3-93E34343080C}" presName="circ5" presStyleLbl="vennNode1" presStyleIdx="4" presStyleCnt="7"/>
      <dgm:spPr/>
      <dgm:t>
        <a:bodyPr/>
        <a:lstStyle/>
        <a:p>
          <a:endParaRPr lang="it-IT"/>
        </a:p>
      </dgm:t>
    </dgm:pt>
    <dgm:pt modelId="{A2577D5F-ADB4-412E-9F8E-18CA9A16E60A}" type="pres">
      <dgm:prSet presAssocID="{DC502792-935A-4813-85E3-93E34343080C}" presName="circ5Tx" presStyleLbl="revTx" presStyleIdx="0" presStyleCnt="0" custLinFactNeighborX="-23738" custLinFactNeighborY="-29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FD86C3-100D-485D-850D-D1A89EAA5B1C}" type="pres">
      <dgm:prSet presAssocID="{BCA2007B-7EBD-412A-A66C-5FEC374A080B}" presName="circ6" presStyleLbl="vennNode1" presStyleIdx="5" presStyleCnt="7"/>
      <dgm:spPr/>
      <dgm:t>
        <a:bodyPr/>
        <a:lstStyle/>
        <a:p>
          <a:endParaRPr lang="it-IT"/>
        </a:p>
      </dgm:t>
    </dgm:pt>
    <dgm:pt modelId="{5753BD12-C66D-4CAC-8131-049D9FAF6750}" type="pres">
      <dgm:prSet presAssocID="{BCA2007B-7EBD-412A-A66C-5FEC374A080B}" presName="circ6Tx" presStyleLbl="revTx" presStyleIdx="0" presStyleCnt="0" custScaleX="142536" custLinFactNeighborX="-24795" custLinFactNeighborY="-733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63E41E-E1A1-4A6A-ABD5-067A1C9C6A36}" type="pres">
      <dgm:prSet presAssocID="{B90D1FD2-BAEA-4736-9C5C-1C6DA69C67A1}" presName="circ7" presStyleLbl="vennNode1" presStyleIdx="6" presStyleCnt="7"/>
      <dgm:spPr/>
      <dgm:t>
        <a:bodyPr/>
        <a:lstStyle/>
        <a:p>
          <a:endParaRPr lang="it-IT"/>
        </a:p>
      </dgm:t>
    </dgm:pt>
    <dgm:pt modelId="{CA8BCB50-82B9-4FDB-BEBB-5ACBFE37A710}" type="pres">
      <dgm:prSet presAssocID="{B90D1FD2-BAEA-4736-9C5C-1C6DA69C67A1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EFB4C47-0E35-4DC8-B636-83D0F9915B44}" type="presOf" srcId="{BCA2007B-7EBD-412A-A66C-5FEC374A080B}" destId="{5753BD12-C66D-4CAC-8131-049D9FAF6750}" srcOrd="0" destOrd="0" presId="urn:microsoft.com/office/officeart/2005/8/layout/venn1"/>
    <dgm:cxn modelId="{13C07942-1C75-4ED1-8F55-6BF736F49E6B}" srcId="{D5257EFD-6FBB-44FD-8BA6-229723463D1A}" destId="{DC502792-935A-4813-85E3-93E34343080C}" srcOrd="4" destOrd="0" parTransId="{20B4FCCC-3464-4A40-9EED-C51EB840781F}" sibTransId="{D2A728CE-7B96-4AB1-A270-E38D9BD60AA4}"/>
    <dgm:cxn modelId="{CED7441F-F0CC-4732-8CFA-98C924D15DE5}" srcId="{D5257EFD-6FBB-44FD-8BA6-229723463D1A}" destId="{B90D1FD2-BAEA-4736-9C5C-1C6DA69C67A1}" srcOrd="6" destOrd="0" parTransId="{DC90D8C3-2E26-4CE3-A36E-9809AE58B6C7}" sibTransId="{937C6E25-F618-443E-8FFC-86E6F8B12247}"/>
    <dgm:cxn modelId="{A47EC187-27E3-4EB0-996F-886C4859FF4C}" srcId="{D5257EFD-6FBB-44FD-8BA6-229723463D1A}" destId="{19D6C0C7-41CA-4755-A188-AA91D7D47F08}" srcOrd="1" destOrd="0" parTransId="{44C68CD1-1371-4CAE-925E-3C631E3C13B1}" sibTransId="{D35D2DFE-0392-4BD7-B144-EAB7112CE51B}"/>
    <dgm:cxn modelId="{62D3F1B6-5489-4F01-A055-286C5C5B0BB3}" type="presOf" srcId="{B90D1FD2-BAEA-4736-9C5C-1C6DA69C67A1}" destId="{CA8BCB50-82B9-4FDB-BEBB-5ACBFE37A710}" srcOrd="0" destOrd="0" presId="urn:microsoft.com/office/officeart/2005/8/layout/venn1"/>
    <dgm:cxn modelId="{AF4B73BB-3613-43BE-80EF-02169D37D91B}" srcId="{D5257EFD-6FBB-44FD-8BA6-229723463D1A}" destId="{1BE60119-1FFD-4B27-BEE9-289D01F74B4A}" srcOrd="0" destOrd="0" parTransId="{0FB26791-7F3C-441B-8E81-D125DD802A1D}" sibTransId="{B066E219-D7EE-4BA2-875C-C620330BA219}"/>
    <dgm:cxn modelId="{E8ECB3D6-5F9C-423A-B5BF-0BA448872A66}" srcId="{D5257EFD-6FBB-44FD-8BA6-229723463D1A}" destId="{BB49EC94-65FE-4A19-A330-55654BB67B38}" srcOrd="3" destOrd="0" parTransId="{71656CB9-0035-4BDD-83AA-D155B15C2657}" sibTransId="{D47DF3F8-A7EC-4DC7-B17B-507A12EA2504}"/>
    <dgm:cxn modelId="{303645C5-5BE6-4B66-9A16-2B4147079674}" type="presOf" srcId="{BB49EC94-65FE-4A19-A330-55654BB67B38}" destId="{1F30C771-A78D-4E1E-A53D-F82B55DA4418}" srcOrd="0" destOrd="0" presId="urn:microsoft.com/office/officeart/2005/8/layout/venn1"/>
    <dgm:cxn modelId="{A26DF3CE-5B9F-4AF9-AF72-C35A33DDA9E9}" type="presOf" srcId="{98497298-7E85-4765-AB2C-9516BD2F12BA}" destId="{4DD8BC94-8EFD-4216-B189-C14F155D431D}" srcOrd="0" destOrd="0" presId="urn:microsoft.com/office/officeart/2005/8/layout/venn1"/>
    <dgm:cxn modelId="{44D20378-67AC-455A-8C5A-59C315D6B26F}" type="presOf" srcId="{19D6C0C7-41CA-4755-A188-AA91D7D47F08}" destId="{DB5C7E97-1BA6-49C1-A6D9-4D252289DC7F}" srcOrd="0" destOrd="0" presId="urn:microsoft.com/office/officeart/2005/8/layout/venn1"/>
    <dgm:cxn modelId="{FBA8B2FF-AEFF-48BE-9FF3-D9492E701788}" srcId="{D5257EFD-6FBB-44FD-8BA6-229723463D1A}" destId="{98497298-7E85-4765-AB2C-9516BD2F12BA}" srcOrd="2" destOrd="0" parTransId="{3F351318-1717-4CA6-BEB8-35D5B16D18A9}" sibTransId="{A8C740C7-A76E-43E7-B76B-44BFF823C03C}"/>
    <dgm:cxn modelId="{DF06D7F6-BBFB-407F-AD0F-ACD369BC5371}" type="presOf" srcId="{DC502792-935A-4813-85E3-93E34343080C}" destId="{A2577D5F-ADB4-412E-9F8E-18CA9A16E60A}" srcOrd="0" destOrd="0" presId="urn:microsoft.com/office/officeart/2005/8/layout/venn1"/>
    <dgm:cxn modelId="{9522A3AA-1557-41FC-9C28-ACD3191589D0}" srcId="{D5257EFD-6FBB-44FD-8BA6-229723463D1A}" destId="{BCA2007B-7EBD-412A-A66C-5FEC374A080B}" srcOrd="5" destOrd="0" parTransId="{7C793BEE-8EDE-40B7-BCD2-040B6321AE0B}" sibTransId="{1BEA54B4-542A-4777-8987-5F5BA62CF276}"/>
    <dgm:cxn modelId="{852014F2-1F04-4CD9-9DD8-A158FDCCF888}" type="presOf" srcId="{D5257EFD-6FBB-44FD-8BA6-229723463D1A}" destId="{A40BF889-C648-4B6E-B5BB-488D7B6A4155}" srcOrd="0" destOrd="0" presId="urn:microsoft.com/office/officeart/2005/8/layout/venn1"/>
    <dgm:cxn modelId="{8BF3A552-39F4-4199-B70E-C7FA5F463EDE}" type="presOf" srcId="{1BE60119-1FFD-4B27-BEE9-289D01F74B4A}" destId="{F65EBF33-A8ED-4F07-A737-80638B1F7BBE}" srcOrd="0" destOrd="0" presId="urn:microsoft.com/office/officeart/2005/8/layout/venn1"/>
    <dgm:cxn modelId="{9B546E5E-BA8D-4E2B-909F-B2F62B304F06}" type="presParOf" srcId="{A40BF889-C648-4B6E-B5BB-488D7B6A4155}" destId="{67AB72F5-A9DD-4D8A-BD0D-050E6D1C595B}" srcOrd="0" destOrd="0" presId="urn:microsoft.com/office/officeart/2005/8/layout/venn1"/>
    <dgm:cxn modelId="{A00B8648-DD8B-4A73-856E-D66230F9B252}" type="presParOf" srcId="{A40BF889-C648-4B6E-B5BB-488D7B6A4155}" destId="{F65EBF33-A8ED-4F07-A737-80638B1F7BBE}" srcOrd="1" destOrd="0" presId="urn:microsoft.com/office/officeart/2005/8/layout/venn1"/>
    <dgm:cxn modelId="{73E0B77F-1E09-4529-9AB2-B30A3C387234}" type="presParOf" srcId="{A40BF889-C648-4B6E-B5BB-488D7B6A4155}" destId="{D0CBD254-5748-421B-BA9D-EFB1ECC29270}" srcOrd="2" destOrd="0" presId="urn:microsoft.com/office/officeart/2005/8/layout/venn1"/>
    <dgm:cxn modelId="{E14FD677-B75B-4C8C-B5A0-26D9F0661AC6}" type="presParOf" srcId="{A40BF889-C648-4B6E-B5BB-488D7B6A4155}" destId="{DB5C7E97-1BA6-49C1-A6D9-4D252289DC7F}" srcOrd="3" destOrd="0" presId="urn:microsoft.com/office/officeart/2005/8/layout/venn1"/>
    <dgm:cxn modelId="{1DE9C3D2-0AE2-475C-A37F-4405130D04A1}" type="presParOf" srcId="{A40BF889-C648-4B6E-B5BB-488D7B6A4155}" destId="{B6D7A272-F577-4659-9142-E339BCCE25E1}" srcOrd="4" destOrd="0" presId="urn:microsoft.com/office/officeart/2005/8/layout/venn1"/>
    <dgm:cxn modelId="{C8064F92-9946-4405-AE98-EE0801DB425E}" type="presParOf" srcId="{A40BF889-C648-4B6E-B5BB-488D7B6A4155}" destId="{4DD8BC94-8EFD-4216-B189-C14F155D431D}" srcOrd="5" destOrd="0" presId="urn:microsoft.com/office/officeart/2005/8/layout/venn1"/>
    <dgm:cxn modelId="{23E9B5C0-FEB2-4823-BEAB-691A70CBD1CA}" type="presParOf" srcId="{A40BF889-C648-4B6E-B5BB-488D7B6A4155}" destId="{024BF51D-D762-4754-AFA4-9917BCFB1CDF}" srcOrd="6" destOrd="0" presId="urn:microsoft.com/office/officeart/2005/8/layout/venn1"/>
    <dgm:cxn modelId="{237DD0C7-BD75-4895-A841-9E453E23D0EE}" type="presParOf" srcId="{A40BF889-C648-4B6E-B5BB-488D7B6A4155}" destId="{1F30C771-A78D-4E1E-A53D-F82B55DA4418}" srcOrd="7" destOrd="0" presId="urn:microsoft.com/office/officeart/2005/8/layout/venn1"/>
    <dgm:cxn modelId="{DD6EBA3D-665B-4561-A9D2-766DF43C791D}" type="presParOf" srcId="{A40BF889-C648-4B6E-B5BB-488D7B6A4155}" destId="{F1BF6814-9004-49B6-8F62-7FBF42053E86}" srcOrd="8" destOrd="0" presId="urn:microsoft.com/office/officeart/2005/8/layout/venn1"/>
    <dgm:cxn modelId="{4C21DF5E-999F-47CF-9D49-CD73048EAB58}" type="presParOf" srcId="{A40BF889-C648-4B6E-B5BB-488D7B6A4155}" destId="{A2577D5F-ADB4-412E-9F8E-18CA9A16E60A}" srcOrd="9" destOrd="0" presId="urn:microsoft.com/office/officeart/2005/8/layout/venn1"/>
    <dgm:cxn modelId="{F792E20C-0E7C-4F33-B733-25366B7446AB}" type="presParOf" srcId="{A40BF889-C648-4B6E-B5BB-488D7B6A4155}" destId="{92FD86C3-100D-485D-850D-D1A89EAA5B1C}" srcOrd="10" destOrd="0" presId="urn:microsoft.com/office/officeart/2005/8/layout/venn1"/>
    <dgm:cxn modelId="{D81BF4B6-BBE5-433A-A292-88FB6AB1399F}" type="presParOf" srcId="{A40BF889-C648-4B6E-B5BB-488D7B6A4155}" destId="{5753BD12-C66D-4CAC-8131-049D9FAF6750}" srcOrd="11" destOrd="0" presId="urn:microsoft.com/office/officeart/2005/8/layout/venn1"/>
    <dgm:cxn modelId="{8B698AE4-7E2A-4388-8F84-0007250B3225}" type="presParOf" srcId="{A40BF889-C648-4B6E-B5BB-488D7B6A4155}" destId="{1863E41E-E1A1-4A6A-ABD5-067A1C9C6A36}" srcOrd="12" destOrd="0" presId="urn:microsoft.com/office/officeart/2005/8/layout/venn1"/>
    <dgm:cxn modelId="{6CA18593-6DB8-4755-BCA5-C483D240D5B2}" type="presParOf" srcId="{A40BF889-C648-4B6E-B5BB-488D7B6A4155}" destId="{CA8BCB50-82B9-4FDB-BEBB-5ACBFE37A710}" srcOrd="13" destOrd="0" presId="urn:microsoft.com/office/officeart/2005/8/layout/venn1"/>
  </dgm:cxnLst>
  <dgm:bg/>
  <dgm:whole/>
  <dgm:extLst>
    <a:ext uri="https://schemas.microsoft.com/office/drawing/2008/diagram">
      <dsp:dataModelExt xmlns:dsp="https://schemas.microsoft.com/office/drawing/2008/diagram" relId="rId11" minVer="https://schemas.openxmlformats.org/drawingml/2006/diagram"/>
    </a:ext>
  </dgm:extLst>
</dgm:dataModel>
</file>

<file path=ppt/diagrams/drawing1.xml><?xml version="1.0" encoding="utf-8"?>
<dsp:drawing xmlns:dgm="https://schemas.openxmlformats.org/drawingml/2006/diagram" xmlns:dsp="https://schemas.microsoft.com/office/drawing/2008/diagram" xmlns:a="https://schemas.openxmlformats.org/drawingml/2006/main">
  <dsp:spTree>
    <dsp:nvGrpSpPr>
      <dsp:cNvPr id="0" name=""/>
      <dsp:cNvGrpSpPr/>
    </dsp:nvGrpSpPr>
    <dsp:grpSpPr/>
    <dsp:sp modelId="{67AB72F5-A9DD-4D8A-BD0D-050E6D1C595B}">
      <dsp:nvSpPr>
        <dsp:cNvPr id="0" name=""/>
        <dsp:cNvSpPr/>
      </dsp:nvSpPr>
      <dsp:spPr>
        <a:xfrm>
          <a:off x="1299497" y="496660"/>
          <a:ext cx="636256" cy="63633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5EBF33-A8ED-4F07-A737-80638B1F7BBE}">
      <dsp:nvSpPr>
        <dsp:cNvPr id="0" name=""/>
        <dsp:cNvSpPr/>
      </dsp:nvSpPr>
      <dsp:spPr>
        <a:xfrm>
          <a:off x="1253104" y="0"/>
          <a:ext cx="729043" cy="3901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Migliorare l'utilizzo delle aree di sosta</a:t>
          </a:r>
          <a:endParaRPr lang="it-IT" sz="7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253104" y="0"/>
        <a:ext cx="729043" cy="390149"/>
      </dsp:txXfrm>
    </dsp:sp>
    <dsp:sp modelId="{D0CBD254-5748-421B-BA9D-EFB1ECC29270}">
      <dsp:nvSpPr>
        <dsp:cNvPr id="0" name=""/>
        <dsp:cNvSpPr/>
      </dsp:nvSpPr>
      <dsp:spPr>
        <a:xfrm>
          <a:off x="1486133" y="586395"/>
          <a:ext cx="636256" cy="636334"/>
        </a:xfrm>
        <a:prstGeom prst="ellipse">
          <a:avLst/>
        </a:prstGeom>
        <a:solidFill>
          <a:schemeClr val="accent1">
            <a:shade val="80000"/>
            <a:alpha val="50000"/>
            <a:hueOff val="-12448"/>
            <a:satOff val="-243"/>
            <a:lumOff val="87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5C7E97-1BA6-49C1-A6D9-4D252289DC7F}">
      <dsp:nvSpPr>
        <dsp:cNvPr id="0" name=""/>
        <dsp:cNvSpPr/>
      </dsp:nvSpPr>
      <dsp:spPr>
        <a:xfrm>
          <a:off x="2404101" y="313717"/>
          <a:ext cx="689277" cy="4291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Migliorare l'accesso e la circolazione nel centro storico</a:t>
          </a:r>
          <a:endParaRPr lang="it-IT" sz="7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404101" y="313717"/>
        <a:ext cx="689277" cy="429164"/>
      </dsp:txXfrm>
    </dsp:sp>
    <dsp:sp modelId="{B6D7A272-F577-4659-9142-E339BCCE25E1}">
      <dsp:nvSpPr>
        <dsp:cNvPr id="0" name=""/>
        <dsp:cNvSpPr/>
      </dsp:nvSpPr>
      <dsp:spPr>
        <a:xfrm>
          <a:off x="1531996" y="788297"/>
          <a:ext cx="636256" cy="636334"/>
        </a:xfrm>
        <a:prstGeom prst="ellipse">
          <a:avLst/>
        </a:prstGeom>
        <a:solidFill>
          <a:schemeClr val="accent1">
            <a:shade val="80000"/>
            <a:alpha val="50000"/>
            <a:hueOff val="-24896"/>
            <a:satOff val="-485"/>
            <a:lumOff val="175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D8BC94-8EFD-4216-B189-C14F155D431D}">
      <dsp:nvSpPr>
        <dsp:cNvPr id="0" name=""/>
        <dsp:cNvSpPr/>
      </dsp:nvSpPr>
      <dsp:spPr>
        <a:xfrm>
          <a:off x="2219220" y="875644"/>
          <a:ext cx="1068487" cy="4584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Migliorare</a:t>
          </a:r>
          <a:r>
            <a:rPr lang="it-IT" sz="9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it-IT" sz="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l'efficacia e l'equit</a:t>
          </a:r>
          <a:r>
            <a:rPr lang="it-IT" sz="7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à</a:t>
          </a:r>
          <a:r>
            <a:rPr lang="it-IT" sz="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dei sistemi di pagamento</a:t>
          </a:r>
          <a:endParaRPr lang="it-IT" sz="7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219220" y="875644"/>
        <a:ext cx="1068487" cy="458426"/>
      </dsp:txXfrm>
    </dsp:sp>
    <dsp:sp modelId="{024BF51D-D762-4754-AFA4-9917BCFB1CDF}">
      <dsp:nvSpPr>
        <dsp:cNvPr id="0" name=""/>
        <dsp:cNvSpPr/>
      </dsp:nvSpPr>
      <dsp:spPr>
        <a:xfrm>
          <a:off x="1402889" y="950209"/>
          <a:ext cx="636256" cy="636334"/>
        </a:xfrm>
        <a:prstGeom prst="ellipse">
          <a:avLst/>
        </a:prstGeom>
        <a:solidFill>
          <a:schemeClr val="accent1">
            <a:shade val="80000"/>
            <a:alpha val="50000"/>
            <a:hueOff val="-37344"/>
            <a:satOff val="-728"/>
            <a:lumOff val="263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30C771-A78D-4E1E-A53D-F82B55DA4418}">
      <dsp:nvSpPr>
        <dsp:cNvPr id="0" name=""/>
        <dsp:cNvSpPr/>
      </dsp:nvSpPr>
      <dsp:spPr>
        <a:xfrm>
          <a:off x="1929925" y="1531337"/>
          <a:ext cx="729043" cy="4194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Migliorare la sicurezza stradale</a:t>
          </a:r>
          <a:endParaRPr lang="it-IT" sz="7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929925" y="1531337"/>
        <a:ext cx="729043" cy="419411"/>
      </dsp:txXfrm>
    </dsp:sp>
    <dsp:sp modelId="{F1BF6814-9004-49B6-8F62-7FBF42053E86}">
      <dsp:nvSpPr>
        <dsp:cNvPr id="0" name=""/>
        <dsp:cNvSpPr/>
      </dsp:nvSpPr>
      <dsp:spPr>
        <a:xfrm>
          <a:off x="1196106" y="950209"/>
          <a:ext cx="636256" cy="636334"/>
        </a:xfrm>
        <a:prstGeom prst="ellipse">
          <a:avLst/>
        </a:prstGeom>
        <a:solidFill>
          <a:schemeClr val="accent1">
            <a:shade val="80000"/>
            <a:alpha val="50000"/>
            <a:hueOff val="-37344"/>
            <a:satOff val="-728"/>
            <a:lumOff val="263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577D5F-ADB4-412E-9F8E-18CA9A16E60A}">
      <dsp:nvSpPr>
        <dsp:cNvPr id="0" name=""/>
        <dsp:cNvSpPr/>
      </dsp:nvSpPr>
      <dsp:spPr>
        <a:xfrm>
          <a:off x="357627" y="1405762"/>
          <a:ext cx="729043" cy="4194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Migliorare la qualità dell'aria</a:t>
          </a:r>
          <a:endParaRPr lang="it-IT" sz="7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57627" y="1405762"/>
        <a:ext cx="729043" cy="419411"/>
      </dsp:txXfrm>
    </dsp:sp>
    <dsp:sp modelId="{92FD86C3-100D-485D-850D-D1A89EAA5B1C}">
      <dsp:nvSpPr>
        <dsp:cNvPr id="0" name=""/>
        <dsp:cNvSpPr/>
      </dsp:nvSpPr>
      <dsp:spPr>
        <a:xfrm>
          <a:off x="1066999" y="788297"/>
          <a:ext cx="636256" cy="636334"/>
        </a:xfrm>
        <a:prstGeom prst="ellipse">
          <a:avLst/>
        </a:prstGeom>
        <a:solidFill>
          <a:schemeClr val="accent1">
            <a:shade val="80000"/>
            <a:alpha val="50000"/>
            <a:hueOff val="-24896"/>
            <a:satOff val="-485"/>
            <a:lumOff val="175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53BD12-C66D-4CAC-8131-049D9FAF6750}">
      <dsp:nvSpPr>
        <dsp:cNvPr id="0" name=""/>
        <dsp:cNvSpPr/>
      </dsp:nvSpPr>
      <dsp:spPr>
        <a:xfrm>
          <a:off x="0" y="580756"/>
          <a:ext cx="963575" cy="4584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Reinvestire nella promozione e nella qualità della vita del centro storico</a:t>
          </a:r>
          <a:endParaRPr lang="it-IT" sz="7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0" y="580756"/>
        <a:ext cx="963575" cy="458426"/>
      </dsp:txXfrm>
    </dsp:sp>
    <dsp:sp modelId="{1863E41E-E1A1-4A6A-ABD5-067A1C9C6A36}">
      <dsp:nvSpPr>
        <dsp:cNvPr id="0" name=""/>
        <dsp:cNvSpPr/>
      </dsp:nvSpPr>
      <dsp:spPr>
        <a:xfrm>
          <a:off x="1112862" y="586395"/>
          <a:ext cx="636256" cy="636334"/>
        </a:xfrm>
        <a:prstGeom prst="ellipse">
          <a:avLst/>
        </a:prstGeom>
        <a:solidFill>
          <a:schemeClr val="accent1">
            <a:shade val="80000"/>
            <a:alpha val="50000"/>
            <a:hueOff val="-12448"/>
            <a:satOff val="-243"/>
            <a:lumOff val="87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8BCB50-82B9-4FDB-BEBB-5ACBFE37A710}">
      <dsp:nvSpPr>
        <dsp:cNvPr id="0" name=""/>
        <dsp:cNvSpPr/>
      </dsp:nvSpPr>
      <dsp:spPr>
        <a:xfrm>
          <a:off x="345113" y="370642"/>
          <a:ext cx="689277" cy="4291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45113" y="370642"/>
        <a:ext cx="689277" cy="429164"/>
      </dsp:txXfrm>
    </dsp:sp>
  </dsp:spTree>
</dsp:drawing>
</file>

<file path=ppt/diagrams/layout1.xml><?xml version="1.0" encoding="utf-8"?>
<dgm:layoutDef xmlns:dgm="https://schemas.openxmlformats.org/drawingml/2006/diagram" xmlns:a="https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s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s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s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s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s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s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s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s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s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s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s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s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s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s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s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s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s://schemas.openxmlformats.org/drawingml/2006/diagram" xmlns:a="https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s://schemas.openxmlformats.org/package/2006/relationships"><Relationship Id="rId1" Type="https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s://schemas.openxmlformats.org/package/2006/relationships"><Relationship Id="rId1" Type="https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s://schemas.openxmlformats.org/package/2006/relationships"><Relationship Id="rId1" Type="https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s://schemas.openxmlformats.org/package/2006/relationships"><Relationship Id="rId1" Type="https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s://schemas.openxmlformats.org/package/2006/relationships"><Relationship Id="rId1" Type="https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s://schemas.openxmlformats.org/package/2006/relationships"><Relationship Id="rId1" Type="https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s://schemas.openxmlformats.org/package/2006/relationships"><Relationship Id="rId1" Type="https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s://schemas.openxmlformats.org/package/2006/relationships"><Relationship Id="rId1" Type="https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s://schemas.openxmlformats.org/package/2006/relationships"><Relationship Id="rId1" Type="https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s://schemas.openxmlformats.org/package/2006/relationships"><Relationship Id="rId1" Type="https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s://schemas.openxmlformats.org/package/2006/relationships"><Relationship Id="rId1" Type="https://schemas.openxmlformats.org/officeDocument/2006/relationships/slideMaster" Target="../slideMasters/slideMaster1.xml"/></Relationships>
</file>

<file path=ppt/slideLayouts/slideLayout1.xml><?xml version="1.0" encoding="utf-8"?>
<p:sldLayout xmlns:a="https://schemas.openxmlformats.org/drawingml/2006/main" xmlns:r="https://schemas.openxmlformats.org/officeDocument/2006/relationships" xmlns:p="https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DDE3-2241-43C4-A80C-179E46C3F2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7F991-E266-4CDB-B62E-1EC0BE48962A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s://schemas.openxmlformats.org/drawingml/2006/main" xmlns:r="https://schemas.openxmlformats.org/officeDocument/2006/relationships" xmlns:p="https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85B0-051E-4B65-A49D-0DDE4826F6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8EDF-30C7-41D6-8835-973280E66E1E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s://schemas.openxmlformats.org/drawingml/2006/main" xmlns:r="https://schemas.openxmlformats.org/officeDocument/2006/relationships" xmlns:p="https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67E6E-A83B-4403-BD22-2AE38CD8EF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BAD4-437A-4E2B-97B5-090D6025F119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s://schemas.openxmlformats.org/drawingml/2006/main" xmlns:r="https://schemas.openxmlformats.org/officeDocument/2006/relationships" xmlns:p="https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5A8F-2288-46DD-B649-3A99760CF5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417B-C44B-4FC3-AE74-B1BA869FEFAD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s://schemas.openxmlformats.org/drawingml/2006/main" xmlns:r="https://schemas.openxmlformats.org/officeDocument/2006/relationships" xmlns:p="https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2FA4-81A0-4DDC-B09C-D4C9658F5C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A763-79A8-4097-A4E1-D694BB1D6EAF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s://schemas.openxmlformats.org/drawingml/2006/main" xmlns:r="https://schemas.openxmlformats.org/officeDocument/2006/relationships" xmlns:p="https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535F-B0AF-4CFF-934A-93EC389887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BFDE-5B85-475A-AC4E-9706A98EEA4A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s://schemas.openxmlformats.org/drawingml/2006/main" xmlns:r="https://schemas.openxmlformats.org/officeDocument/2006/relationships" xmlns:p="https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DBAC-AA5C-4600-8CDF-A5647FF1E8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7CA9-4258-473C-8ECA-EF7986C693BD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s://schemas.openxmlformats.org/drawingml/2006/main" xmlns:r="https://schemas.openxmlformats.org/officeDocument/2006/relationships" xmlns:p="https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0D2F9-470E-4311-9159-71D058AA8B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1098-502D-4DC6-BD59-44A3A74AC489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s://schemas.openxmlformats.org/drawingml/2006/main" xmlns:r="https://schemas.openxmlformats.org/officeDocument/2006/relationships" xmlns:p="https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85E02-4BF5-4076-8C25-704447F6EE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608F-5663-4D27-9E40-96FC5FAA94DC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s://schemas.openxmlformats.org/drawingml/2006/main" xmlns:r="https://schemas.openxmlformats.org/officeDocument/2006/relationships" xmlns:p="https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F36F-5F0E-4E57-AB27-314E6C134A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75FE-2542-459A-A0D6-369F2AAC8FED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s://schemas.openxmlformats.org/drawingml/2006/main" xmlns:r="https://schemas.openxmlformats.org/officeDocument/2006/relationships" xmlns:p="https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8D0AA-C318-45CA-BE6D-FFC1F00AA6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647C-183A-46D1-B66D-1DEF3CB1C6A0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s://schemas.openxmlformats.org/package/2006/relationships"><Relationship Id="rId8" Type="https://schemas.openxmlformats.org/officeDocument/2006/relationships/slideLayout" Target="../slideLayouts/slideLayout8.xml"/><Relationship Id="rId3" Type="https://schemas.openxmlformats.org/officeDocument/2006/relationships/slideLayout" Target="../slideLayouts/slideLayout3.xml"/><Relationship Id="rId7" Type="https://schemas.openxmlformats.org/officeDocument/2006/relationships/slideLayout" Target="../slideLayouts/slideLayout7.xml"/><Relationship Id="rId12" Type="https://schemas.openxmlformats.org/officeDocument/2006/relationships/theme" Target="../theme/theme1.xml"/><Relationship Id="rId2" Type="https://schemas.openxmlformats.org/officeDocument/2006/relationships/slideLayout" Target="../slideLayouts/slideLayout2.xml"/><Relationship Id="rId1" Type="https://schemas.openxmlformats.org/officeDocument/2006/relationships/slideLayout" Target="../slideLayouts/slideLayout1.xml"/><Relationship Id="rId6" Type="https://schemas.openxmlformats.org/officeDocument/2006/relationships/slideLayout" Target="../slideLayouts/slideLayout6.xml"/><Relationship Id="rId11" Type="https://schemas.openxmlformats.org/officeDocument/2006/relationships/slideLayout" Target="../slideLayouts/slideLayout11.xml"/><Relationship Id="rId5" Type="https://schemas.openxmlformats.org/officeDocument/2006/relationships/slideLayout" Target="../slideLayouts/slideLayout5.xml"/><Relationship Id="rId10" Type="https://schemas.openxmlformats.org/officeDocument/2006/relationships/slideLayout" Target="../slideLayouts/slideLayout10.xml"/><Relationship Id="rId4" Type="https://schemas.openxmlformats.org/officeDocument/2006/relationships/slideLayout" Target="../slideLayouts/slideLayout4.xml"/><Relationship Id="rId9" Type="https://schemas.openxmlformats.org/officeDocument/2006/relationships/slideLayout" Target="../slideLayouts/slideLayout9.xml"/></Relationships>
</file>

<file path=ppt/slideMasters/slideMaster1.xml><?xml version="1.0" encoding="utf-8"?>
<p:sldMaster xmlns:a="https://schemas.openxmlformats.org/drawingml/2006/main" xmlns:r="https://schemas.openxmlformats.org/officeDocument/2006/relationships" xmlns:p="https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EC5EBF6-590A-43BA-B3DD-D7A632E1E3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B1E4CE35-E244-4ADB-8F1B-BA0BDBCA7E19}" type="datetimeFigureOut">
              <a:rPr lang="it-IT"/>
              <a:pPr>
                <a:defRPr/>
              </a:pPr>
              <a:t>01/10/2014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2.png"/><Relationship Id="rId1" Type="https://schemas.openxmlformats.org/officeDocument/2006/relationships/slideLayout" Target="../slideLayouts/slideLayout1.xml"/><Relationship Id="rId5" Type="https://schemas.openxmlformats.org/officeDocument/2006/relationships/image" Target="../media/image4.png"/><Relationship Id="rId4" Type="https://schemas.openxmlformats.org/officeDocument/2006/relationships/image" Target="../media/image3.jpeg"/></Relationships>
</file>

<file path=ppt/slides/_rels/slide10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22.png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11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23.png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12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24.png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13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25.png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14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26.png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15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27.png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16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28.png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17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2.png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18.xml.rels><?xml version="1.0" encoding="UTF-8" standalone="yes"?>
<Relationships xmlns="https://schemas.openxmlformats.org/package/2006/relationships"><Relationship Id="rId8" Type="https://schemas.openxmlformats.org/officeDocument/2006/relationships/image" Target="../media/image31.jpeg"/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7" Type="https://schemas.openxmlformats.org/officeDocument/2006/relationships/image" Target="../media/image30.jpeg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29.jpeg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19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2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20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2.png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3.xml.rels><?xml version="1.0" encoding="UTF-8" standalone="yes"?>
<Relationships xmlns="https://schemas.openxmlformats.org/package/2006/relationships"><Relationship Id="rId8" Type="https://schemas.openxmlformats.org/officeDocument/2006/relationships/diagramLayout" Target="../diagrams/layout1.xml"/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7" Type="https://schemas.openxmlformats.org/officeDocument/2006/relationships/diagramData" Target="../diagrams/data1.xm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7.png"/><Relationship Id="rId11" Type="https://schemas.microsoft.com/office/2007/relationships/diagramDrawing" Target="../diagrams/drawing1.xml"/><Relationship Id="rId5" Type="https://schemas.openxmlformats.org/officeDocument/2006/relationships/image" Target="../media/image4.png"/><Relationship Id="rId10" Type="https://schemas.openxmlformats.org/officeDocument/2006/relationships/diagramColors" Target="../diagrams/colors1.xml"/><Relationship Id="rId4" Type="https://schemas.openxmlformats.org/officeDocument/2006/relationships/image" Target="../media/image6.jpeg"/><Relationship Id="rId9" Type="https://schemas.openxmlformats.org/officeDocument/2006/relationships/diagramQuickStyle" Target="../diagrams/quickStyle1.xml"/></Relationships>
</file>

<file path=ppt/slides/_rels/slide4.xml.rels><?xml version="1.0" encoding="UTF-8" standalone="yes"?>
<Relationships xmlns="https://schemas.openxmlformats.org/package/2006/relationships"><Relationship Id="rId8" Type="https://schemas.openxmlformats.org/officeDocument/2006/relationships/image" Target="../media/image10.png"/><Relationship Id="rId13" Type="https://schemas.openxmlformats.org/officeDocument/2006/relationships/image" Target="../media/image15.png"/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7" Type="https://schemas.openxmlformats.org/officeDocument/2006/relationships/image" Target="../media/image9.png"/><Relationship Id="rId12" Type="https://schemas.openxmlformats.org/officeDocument/2006/relationships/image" Target="../media/image14.png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8.png"/><Relationship Id="rId11" Type="https://schemas.openxmlformats.org/officeDocument/2006/relationships/image" Target="../media/image13.png"/><Relationship Id="rId5" Type="https://schemas.openxmlformats.org/officeDocument/2006/relationships/image" Target="../media/image4.png"/><Relationship Id="rId10" Type="https://schemas.openxmlformats.org/officeDocument/2006/relationships/image" Target="../media/image12.png"/><Relationship Id="rId4" Type="https://schemas.openxmlformats.org/officeDocument/2006/relationships/image" Target="../media/image6.jpeg"/><Relationship Id="rId9" Type="https://schemas.openxmlformats.org/officeDocument/2006/relationships/image" Target="../media/image11.png"/></Relationships>
</file>

<file path=ppt/slides/_rels/slide5.xml.rels><?xml version="1.0" encoding="UTF-8" standalone="yes"?>
<Relationships xmlns="https://schemas.openxmlformats.org/package/2006/relationships"><Relationship Id="rId8" Type="https://schemas.openxmlformats.org/officeDocument/2006/relationships/image" Target="../media/image18.png"/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7" Type="https://schemas.openxmlformats.org/officeDocument/2006/relationships/image" Target="../media/image17.png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16.png"/><Relationship Id="rId5" Type="https://schemas.openxmlformats.org/officeDocument/2006/relationships/image" Target="../media/image4.png"/><Relationship Id="rId10" Type="https://schemas.openxmlformats.org/officeDocument/2006/relationships/image" Target="../media/image20.png"/><Relationship Id="rId4" Type="https://schemas.openxmlformats.org/officeDocument/2006/relationships/image" Target="../media/image6.jpeg"/><Relationship Id="rId9" Type="https://schemas.openxmlformats.org/officeDocument/2006/relationships/image" Target="../media/image19.png"/></Relationships>
</file>

<file path=ppt/slides/_rels/slide6.xml.rels><?xml version="1.0" encoding="UTF-8" standalone="yes"?>
<Relationships xmlns="https://schemas.openxmlformats.org/package/2006/relationships"><Relationship Id="rId3" Type="https://schemas.openxmlformats.org/officeDocument/2006/relationships/image" Target="../media/image5.png"/><Relationship Id="rId2" Type="https://schemas.openxmlformats.org/officeDocument/2006/relationships/image" Target="../media/image2.png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4.png"/><Relationship Id="rId5" Type="https://schemas.openxmlformats.org/officeDocument/2006/relationships/image" Target="../media/image6.jpeg"/><Relationship Id="rId4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/Relationships>
</file>

<file path=ppt/slides/_rels/slide7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6" Type="https://schemas.openxmlformats.org/officeDocument/2006/relationships/chart" Target="../charts/chart1.xml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_rels/slide8.xml.rels><?xml version="1.0" encoding="UTF-8" standalone="yes"?>
<Relationships xmlns="https://schemas.openxmlformats.org/package/2006/relationships"><Relationship Id="rId3" Type="https://schemas.openxmlformats.org/officeDocument/2006/relationships/image" Target="../media/image5.png"/><Relationship Id="rId7" Type="https://schemas.openxmlformats.org/officeDocument/2006/relationships/image" Target="../media/image21.png"/><Relationship Id="rId2" Type="https://schemas.openxmlformats.org/officeDocument/2006/relationships/chart" Target="../charts/chart2.xml"/><Relationship Id="rId1" Type="https://schemas.openxmlformats.org/officeDocument/2006/relationships/slideLayout" Target="../slideLayouts/slideLayout2.xml"/><Relationship Id="rId6" Type="https://schemas.openxmlformats.org/officeDocument/2006/relationships/image" Target="../media/image4.png"/><Relationship Id="rId5" Type="https://schemas.openxmlformats.org/officeDocument/2006/relationships/image" Target="../media/image6.jpeg"/><Relationship Id="rId4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/Relationships>
</file>

<file path=ppt/slides/_rels/slide9.xml.rels><?xml version="1.0" encoding="UTF-8" standalone="yes"?>
<Relationships xmlns="https://schemas.openxmlformats.org/package/2006/relationships"><Relationship Id="rId3" Type="https://schemas.openxmlformats.org/officeDocument/2006/relationships/hyperlink" Target="https://www.google.it/url?sa=i&amp;rct=j&amp;q=&amp;esrc=s&amp;frm=1&amp;source=images&amp;cd=&amp;cad=rja&amp;docid=GdFkSV7kpBCGbM&amp;tbnid=JNF2VtFMPxq90M:&amp;ved=0CAUQjRw&amp;url=https://www.abacospa.it/areris/SchedaPubblicazioneSito.php?Cod=MDMyNTgyMDAxMzEwNA==&amp;ei=LtjGUdqfM8GvO43ygLgJ&amp;bvm=bv.48293060,d.ZGU&amp;psig=AFQjCNGY06JOPD9423cFPlN7bh_zARFt8A&amp;ust=1372072339828232" TargetMode="External"/><Relationship Id="rId2" Type="https://schemas.openxmlformats.org/officeDocument/2006/relationships/image" Target="../media/image5.png"/><Relationship Id="rId1" Type="https://schemas.openxmlformats.org/officeDocument/2006/relationships/slideLayout" Target="../slideLayouts/slideLayout2.xml"/><Relationship Id="rId5" Type="https://schemas.openxmlformats.org/officeDocument/2006/relationships/image" Target="../media/image4.png"/><Relationship Id="rId4" Type="https://schemas.openxmlformats.org/officeDocument/2006/relationships/image" Target="../media/image6.jpeg"/></Relationships>
</file>

<file path=ppt/slides/slide1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0" y="4724400"/>
            <a:ext cx="8459788" cy="750888"/>
          </a:xfrm>
          <a:solidFill>
            <a:schemeClr val="accent6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800" dirty="0">
                <a:solidFill>
                  <a:schemeClr val="bg1"/>
                </a:solidFill>
              </a:rPr>
              <a:t>Analisi dei dati di sosta per la Città di Faenza</a:t>
            </a:r>
            <a:br>
              <a:rPr lang="it-IT" sz="18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Periodo 22/07/2013 –21/07/2014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100" dirty="0">
                <a:solidFill>
                  <a:schemeClr val="bg1"/>
                </a:solidFill>
              </a:rPr>
              <a:t>(primo rendiconto annuale)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3314" name="CasellaDiTesto 4"/>
          <p:cNvSpPr txBox="1">
            <a:spLocks noChangeArrowheads="1"/>
          </p:cNvSpPr>
          <p:nvPr/>
        </p:nvSpPr>
        <p:spPr bwMode="auto">
          <a:xfrm rot="-5400000">
            <a:off x="-1312863" y="1536701"/>
            <a:ext cx="3025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600">
                <a:latin typeface="Calibri" pitchFamily="34" charset="0"/>
              </a:rPr>
              <a:t>ADF006-0814-EP – rev. 1</a:t>
            </a:r>
          </a:p>
        </p:txBody>
      </p:sp>
      <p:pic>
        <p:nvPicPr>
          <p:cNvPr id="13315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052513"/>
            <a:ext cx="386715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5516563"/>
            <a:ext cx="5715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75688" y="5805488"/>
            <a:ext cx="217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 txBox="1">
            <a:spLocks/>
          </p:cNvSpPr>
          <p:nvPr/>
        </p:nvSpPr>
        <p:spPr bwMode="auto">
          <a:xfrm>
            <a:off x="764000" y="236269"/>
            <a:ext cx="6275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dirty="0">
                <a:latin typeface="Cambria" pitchFamily="18" charset="0"/>
              </a:rPr>
              <a:t>Pagamento da parcometro: andamento mensile (generale</a:t>
            </a:r>
            <a:r>
              <a:rPr lang="it-IT" dirty="0" smtClean="0">
                <a:latin typeface="Cambria" pitchFamily="18" charset="0"/>
              </a:rPr>
              <a:t>)</a:t>
            </a:r>
          </a:p>
          <a:p>
            <a:pPr algn="ctr"/>
            <a:r>
              <a:rPr lang="it-IT" sz="1100" dirty="0" smtClean="0">
                <a:latin typeface="Cambria" pitchFamily="18" charset="0"/>
              </a:rPr>
              <a:t>Data di attivazione del servizio: 22/07/2013</a:t>
            </a:r>
            <a:endParaRPr lang="it-IT" sz="1100" dirty="0">
              <a:latin typeface="Cambria" pitchFamily="18" charset="0"/>
            </a:endParaRPr>
          </a:p>
        </p:txBody>
      </p:sp>
      <p:pic>
        <p:nvPicPr>
          <p:cNvPr id="22531" name="Immagin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s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8962"/>
            <a:ext cx="6590856" cy="479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s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s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olo 1"/>
          <p:cNvSpPr txBox="1">
            <a:spLocks/>
          </p:cNvSpPr>
          <p:nvPr/>
        </p:nvSpPr>
        <p:spPr bwMode="auto">
          <a:xfrm>
            <a:off x="755650" y="109538"/>
            <a:ext cx="6275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>
                <a:latin typeface="Cambria" pitchFamily="18" charset="0"/>
              </a:rPr>
              <a:t>Pagamento da parcometro: andamento giornaliero(generale)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s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1730"/>
            <a:ext cx="6565724" cy="471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s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s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itolo 1"/>
          <p:cNvSpPr txBox="1">
            <a:spLocks/>
          </p:cNvSpPr>
          <p:nvPr/>
        </p:nvSpPr>
        <p:spPr bwMode="auto">
          <a:xfrm>
            <a:off x="755650" y="10953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>
                <a:latin typeface="Cambria" pitchFamily="18" charset="0"/>
              </a:rPr>
              <a:t>Pagamento da parcometro: andamento medio giornaliero(generale)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s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7" y="1124744"/>
            <a:ext cx="7041629" cy="503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s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s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itolo 1"/>
          <p:cNvSpPr txBox="1">
            <a:spLocks/>
          </p:cNvSpPr>
          <p:nvPr/>
        </p:nvSpPr>
        <p:spPr bwMode="auto">
          <a:xfrm>
            <a:off x="755650" y="10953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dirty="0">
                <a:latin typeface="Cambria" pitchFamily="18" charset="0"/>
              </a:rPr>
              <a:t>Pagamento da parcometro: andamento medio </a:t>
            </a:r>
            <a:r>
              <a:rPr lang="it-IT" dirty="0" smtClean="0">
                <a:latin typeface="Cambria" pitchFamily="18" charset="0"/>
              </a:rPr>
              <a:t>per fascia oraria</a:t>
            </a:r>
            <a:endParaRPr lang="it-IT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s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41942"/>
            <a:ext cx="6327725" cy="46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s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s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s://schemas.microsoft.com/office/powerpoint/2010/main" val="34111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itolo 1"/>
          <p:cNvSpPr txBox="1">
            <a:spLocks/>
          </p:cNvSpPr>
          <p:nvPr/>
        </p:nvSpPr>
        <p:spPr bwMode="auto">
          <a:xfrm>
            <a:off x="755650" y="10953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>
                <a:latin typeface="Cambria" pitchFamily="18" charset="0"/>
              </a:rPr>
              <a:t>Comportamento di acquisto per tipo tariffa nelle tre zone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s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1" y="878424"/>
            <a:ext cx="718071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s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s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itolo 1"/>
          <p:cNvSpPr txBox="1">
            <a:spLocks/>
          </p:cNvSpPr>
          <p:nvPr/>
        </p:nvSpPr>
        <p:spPr bwMode="auto">
          <a:xfrm>
            <a:off x="755650" y="10953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>
                <a:latin typeface="Cambria" pitchFamily="18" charset="0"/>
              </a:rPr>
              <a:t>Comportamento di acquisto per tipo tariffa nelle tre zone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s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77" y="1052736"/>
            <a:ext cx="5911346" cy="426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s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s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itolo 1"/>
          <p:cNvSpPr txBox="1">
            <a:spLocks/>
          </p:cNvSpPr>
          <p:nvPr/>
        </p:nvSpPr>
        <p:spPr bwMode="auto">
          <a:xfrm>
            <a:off x="755650" y="109538"/>
            <a:ext cx="698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>
                <a:latin typeface="Cambria" pitchFamily="18" charset="0"/>
              </a:rPr>
              <a:t>Comportamento di acquisto per tipo tariffa nelle tre zone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s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0" y="1176186"/>
            <a:ext cx="6829797" cy="48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s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s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979613" y="4149725"/>
            <a:ext cx="4835525" cy="396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800" dirty="0" smtClean="0"/>
              <a:t>I nuovi servizi e gli obiettivi per il futuro</a:t>
            </a:r>
            <a:endParaRPr lang="it-IT" sz="1800" dirty="0"/>
          </a:p>
        </p:txBody>
      </p:sp>
      <p:pic>
        <p:nvPicPr>
          <p:cNvPr id="28677" name="Immagin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1125538"/>
            <a:ext cx="35988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189577" y="3573015"/>
            <a:ext cx="2186569" cy="178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004574" y="3740146"/>
            <a:ext cx="1826578" cy="145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2" name="Titolo 1"/>
          <p:cNvSpPr txBox="1">
            <a:spLocks/>
          </p:cNvSpPr>
          <p:nvPr/>
        </p:nvSpPr>
        <p:spPr bwMode="auto">
          <a:xfrm>
            <a:off x="755650" y="109538"/>
            <a:ext cx="69421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>
                <a:latin typeface="Cambria" pitchFamily="18" charset="0"/>
              </a:rPr>
              <a:t>Movs diventa MOVS-UP per offrire servizi tutti dedicati a Faenza</a:t>
            </a:r>
          </a:p>
          <a:p>
            <a:pPr algn="ctr"/>
            <a:r>
              <a:rPr lang="it-IT">
                <a:latin typeface="Cambria" pitchFamily="18" charset="0"/>
              </a:rPr>
              <a:t>e a costo zero: un altro passo avanti!</a:t>
            </a:r>
          </a:p>
        </p:txBody>
      </p:sp>
      <p:sp>
        <p:nvSpPr>
          <p:cNvPr id="29703" name="CasellaDiTesto 3"/>
          <p:cNvSpPr txBox="1">
            <a:spLocks noChangeArrowheads="1"/>
          </p:cNvSpPr>
          <p:nvPr/>
        </p:nvSpPr>
        <p:spPr bwMode="auto">
          <a:xfrm>
            <a:off x="1830388" y="1797050"/>
            <a:ext cx="2741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solidFill>
                  <a:srgbClr val="BFBFBF"/>
                </a:solidFill>
                <a:latin typeface="Aharoni"/>
                <a:ea typeface="Aharoni"/>
                <a:cs typeface="Aharoni"/>
              </a:rPr>
              <a:t>Rinnova il tuo abbonamenti on-line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71550" y="2259013"/>
            <a:ext cx="1719263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Cambio targa on-line</a:t>
            </a:r>
          </a:p>
        </p:txBody>
      </p:sp>
      <p:sp>
        <p:nvSpPr>
          <p:cNvPr id="29705" name="CasellaDiTesto 12"/>
          <p:cNvSpPr txBox="1">
            <a:spLocks noChangeArrowheads="1"/>
          </p:cNvSpPr>
          <p:nvPr/>
        </p:nvSpPr>
        <p:spPr bwMode="auto">
          <a:xfrm>
            <a:off x="4622800" y="1244600"/>
            <a:ext cx="2455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solidFill>
                  <a:srgbClr val="BFBFBF"/>
                </a:solidFill>
                <a:latin typeface="Aharoni"/>
                <a:ea typeface="Aharoni"/>
                <a:cs typeface="Aharoni"/>
              </a:rPr>
              <a:t>Paga il tempo effettivo di sosta</a:t>
            </a:r>
          </a:p>
        </p:txBody>
      </p:sp>
      <p:sp>
        <p:nvSpPr>
          <p:cNvPr id="29706" name="CasellaDiTesto 13"/>
          <p:cNvSpPr txBox="1">
            <a:spLocks noChangeArrowheads="1"/>
          </p:cNvSpPr>
          <p:nvPr/>
        </p:nvSpPr>
        <p:spPr bwMode="auto">
          <a:xfrm>
            <a:off x="1774825" y="1152525"/>
            <a:ext cx="2271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solidFill>
                  <a:srgbClr val="BFBFBF"/>
                </a:solidFill>
                <a:latin typeface="Aharoni"/>
                <a:ea typeface="Aharoni"/>
                <a:cs typeface="Aharoni"/>
              </a:rPr>
              <a:t>Consulta gli eventi di Faenza</a:t>
            </a:r>
          </a:p>
        </p:txBody>
      </p:sp>
      <p:sp>
        <p:nvSpPr>
          <p:cNvPr id="29707" name="CasellaDiTesto 14"/>
          <p:cNvSpPr txBox="1">
            <a:spLocks noChangeArrowheads="1"/>
          </p:cNvSpPr>
          <p:nvPr/>
        </p:nvSpPr>
        <p:spPr bwMode="auto">
          <a:xfrm>
            <a:off x="1968500" y="2971800"/>
            <a:ext cx="1882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solidFill>
                  <a:srgbClr val="BFBFBF"/>
                </a:solidFill>
                <a:latin typeface="Aharoni"/>
                <a:ea typeface="Aharoni"/>
                <a:cs typeface="Aharoni"/>
              </a:rPr>
              <a:t>Promuovi la tua attività</a:t>
            </a:r>
          </a:p>
        </p:txBody>
      </p:sp>
      <p:sp>
        <p:nvSpPr>
          <p:cNvPr id="29708" name="CasellaDiTesto 15"/>
          <p:cNvSpPr txBox="1">
            <a:spLocks noChangeArrowheads="1"/>
          </p:cNvSpPr>
          <p:nvPr/>
        </p:nvSpPr>
        <p:spPr bwMode="auto">
          <a:xfrm>
            <a:off x="5759450" y="1754188"/>
            <a:ext cx="2117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solidFill>
                  <a:srgbClr val="BFBFBF"/>
                </a:solidFill>
                <a:latin typeface="Aharoni"/>
                <a:ea typeface="Aharoni"/>
                <a:cs typeface="Aharoni"/>
              </a:rPr>
              <a:t>Offri la sosta ai tuoi Clienti</a:t>
            </a:r>
          </a:p>
        </p:txBody>
      </p:sp>
      <p:sp>
        <p:nvSpPr>
          <p:cNvPr id="29709" name="CasellaDiTesto 16"/>
          <p:cNvSpPr txBox="1">
            <a:spLocks noChangeArrowheads="1"/>
          </p:cNvSpPr>
          <p:nvPr/>
        </p:nvSpPr>
        <p:spPr bwMode="auto">
          <a:xfrm>
            <a:off x="3798888" y="2362200"/>
            <a:ext cx="1919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solidFill>
                  <a:srgbClr val="BFBFBF"/>
                </a:solidFill>
                <a:latin typeface="Aharoni"/>
                <a:ea typeface="Aharoni"/>
                <a:cs typeface="Aharoni"/>
              </a:rPr>
              <a:t>Paga le sanzioni on-line</a:t>
            </a:r>
          </a:p>
        </p:txBody>
      </p:sp>
      <p:sp>
        <p:nvSpPr>
          <p:cNvPr id="29710" name="CasellaDiTesto 17"/>
          <p:cNvSpPr txBox="1">
            <a:spLocks noChangeArrowheads="1"/>
          </p:cNvSpPr>
          <p:nvPr/>
        </p:nvSpPr>
        <p:spPr bwMode="auto">
          <a:xfrm>
            <a:off x="754063" y="5827713"/>
            <a:ext cx="7734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>
                <a:solidFill>
                  <a:srgbClr val="BFBFBF"/>
                </a:solidFill>
                <a:latin typeface="Aharoni"/>
                <a:ea typeface="Aharoni"/>
                <a:cs typeface="Aharoni"/>
              </a:rPr>
              <a:t>Risparmi tempo, risparmi soldi, non rischi la sanzione e vivi al centro di Faenza: </a:t>
            </a:r>
          </a:p>
          <a:p>
            <a:pPr algn="ctr"/>
            <a:r>
              <a:rPr lang="it-IT" dirty="0" smtClean="0">
                <a:solidFill>
                  <a:srgbClr val="92D050"/>
                </a:solidFill>
                <a:latin typeface="Aharoni"/>
                <a:ea typeface="Aharoni"/>
                <a:cs typeface="Aharoni"/>
              </a:rPr>
              <a:t>Più tempo a Faenza!</a:t>
            </a:r>
            <a:endParaRPr lang="it-IT" dirty="0">
              <a:solidFill>
                <a:srgbClr val="92D050"/>
              </a:solidFill>
              <a:latin typeface="Aharoni"/>
              <a:ea typeface="Aharoni"/>
              <a:cs typeface="Aharoni"/>
            </a:endParaRPr>
          </a:p>
        </p:txBody>
      </p:sp>
      <p:pic>
        <p:nvPicPr>
          <p:cNvPr id="29711" name="Immagin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8175" y="3500438"/>
            <a:ext cx="223361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AutoShape 4" descr="data:image/jpeg;base64,/9j/4AAQSkZJRgABAQAAAQABAAD/2wCEAAkGBxITEhMREggSFhEUGSIZGBgYDRsXGxUhIBwWGSAXHx8cHCosHR4xHBwYITIiKSorMjoyIR81OD84NykvLisBCgoKDg0OGhAQGy8mICY2Mi0vNy02NCw3LDIyLDYsMjcsLCw3LC80NCwsLzc3LC8sNDQvLCwsNCwsLCwsLCwsLP/AABEIAIsAeAMBEQACEQEDEQH/xAAcAAEBAAIDAQEAAAAAAAAAAAAABQMGAgQHCAH/xABNEAACAQMBAwcHBgkICwAAAAABAgMABBESBQYhEyIxNEFzshQVMlFVk9MHIzNhgZFFUlRxkpShsdQWF0JDV3Kz0SU1U2KEpMLE0uLj/8QAGgEBAQADAQEAAAAAAAAAAAAAAAIBAwQFBv/EADURAAIBAQYBCwQCAgMBAAAAAAABAhEDBBIhMVEyBRMUUmGBkaGx4fAVIkFxwfFC0TNiciT/2gAMAwEAAhEDEQA/APcaAUAoBQCgFAKAUAoBQCgFAKAUAoBQCgFAT94NoC3tp5yfoo2b7QDj9uKqEcUkiZOibNGXZUMLWNpJaX0s88YMkqXsw5IgLlmOvhxz2joroxN4pKmRqwpUWZzXeGa1muLUbZs+SgcBZLudjJzlDcnwILafxj6xWObUkpUeewxuLar4nfbb+0hdpZG3sdbxmVZOUk0uAccBjIP31OCGHFmVilioTJ9+bx7Ke7FpbxRxAxsXZ9TyjKkRgdIBwBntz6qtWMVNRJ5yTi2ZTsiCKazsXtL6SWWMGSZL6YCMgcWYh+GWB/ZWMTacsvAYUmkcYN457eS4tfPVlyVvJoWS7mblGBVW0c0jVpzjUft4isuzUknR57BTcW1XxMu15prq6t9l3tjCQW5dzG5Mcsaq40lW4qeU0dp6KxFKMXOL7DLbclFnLdfdW3lgn5NDDC927osfNGE+ZH2HQWH96otm21Xb3Lh+WegVpLFAKAUB5dD8qN8yq67gXRVgCCHlIIIyCCLbiMV2dGh1187zTzr6rOR+U2//ALPbv9KX+GrHR4ddfO8yrR9Vmz/KG58lWPyeV0kmjWQRwNKdGoM/NQE40qR9orTY8VSrTNUOtZm4v5J3F9eWtqpVEXyYQvJzcu3zseQMkAEDsNU8MEsk382MUlJvOiNe2eotIPJwl3BeCYmaSPZj3Dzrqbir4OQRg6snHHhmtj+51ya/dDWlRU0f6M0d01xtiG4WCdcEIiyW7xMIhHKZZCrgHTyjwgH1hvsxTDZNfPmpT/5EdbehRcPE6WkrbPtroKqwwPLyjhmeaUqgOVGDGD62b7as/tTX5a/omSxNU0NksVuL955PL7y1tlcJGnk4hdwEUsx5SPUAWJHDHQa1PDBJUTfzY2Ucm8zXtkEWlvFb8ndwXaSZuWi2W873HE5KuAeaeB1cfzZrZL7pN5NfjOlCI5ZaM/Rt5vOF3e+aL/Hk4itx5rn5x4sc8zm87A4+umD7FGq1zzRnPE3Q3vdTZ/k9nbQEHMcag56c4BP7c1z2ksUmzZBUikaMPlNv/wCz27/Sl/hq6Ojw66+d5DtH1WcZvlRvlVnbcC6CqCSS8oAAGSSTbcBis9Gh1187zHOvqs9RrjNwoCXur1K07iPwLVT4mTHRFSpKFAKAUBr+0d0LaaZrhpLlZXAUmO+liyB0LhGHDtxWxWskqfwThValjZ9lHDEkMUQWONQqqOwCobbdWZSodisGRQCgFAKAl71dSu+4k8DVUOJEy0ZUqShQEvdXqVp3EfgWqnxMmOiKlSUeWw/LhZMcLsq8J/uR/ErqtbrzUcU5JI2WFjaW8sNlFtmV/lotB+Br3jw4JGf3SVps42do6RtI+nqdFtyferGOKdm6ePpUqr8ooK6v5NX2OnohB+4zZrid/uSlh56Pn60JVyvDVcA3U+Uy2vrrySPZ9zHLpLHlEVQNPSDhyc/ZXozu7jBWiaae2ZyaOjRvFc5k1zbu+NvavomOnjgFpFUMQqMQMnPAOn3102V2naKsSXJIm/zm2P5Unv0/zrZ9Pttn4MxjQ/nNsfypPfp/nT6fbbPwYxo/V+UmzbOhw7BWbSsyFmCqXIGW6cA06BarVU7mMaN0riLJe9XUrvuJPA1VDiRMtGVKkoUBL3V6ladxH4Fqp8TJjoipUlHzjujuaJrNJxe6WfUdHJ5JwQAfS4j0+z+iPXWL/ZTt7Zyb0yR9FceUrO52UbNQrWjbrq2q+yLtpuY8JLm5VmGdPNK+j0kHSx6cdnQSc4FeZbcmztI4VKnd/R2T5dspqmFpfPxkbZb2JYACXJ6C2BpyGK4z+cer1V5D5Ck5OMZdtaOnc99zilyjGOse6ufevQwbH2WibVs7hWBaWGUEhcagBEVP1+kwr3uS7K0u1hKwlKqykuzVeZ5l9tI2zVolT8fv+j0yu04TV77du1vJZ/KbNZDG/Mznm6ooM9B/3V+6uqF4tLKKwOlf9slxT1PMre3tZIWZN2rUyRARPlJNL3LycmkKc/oA5zdPSterKVpGVHN0ea/8pVbf8GhUa0O9cbP2fC14bjY1oqwKWjjCvqmUtpikWTlNJDN0jAK8Pz1CtLaeFQk89ezfLs8zNIqtSlsLYNm+zbi8Gy7dbmJLhNULMUyiyx6lyxyCOP21qtra1VvGzxNp4de5lxiqVPVa8g2kverqV33EngaqhxImWjKlSUKAl7q9StO4j8C1U+Jkx0RUqSj5T2bsG/UaX3cvcDoPkEv/AI1u5RucbWfO2UlX8qp9ByTyvCxs+Zt1ktHSviVrKxvYW1Ddy9bIwR5ul6P0R92a8r6XaW+UpqPbX/VT0b3yxc1CkPufYqepu0c3NB8x3ox2HZM2f8OvBlyJf8WHL94lT1OL6hd2sTfkcNxGu5drpJJsK5gt44pApktXQZbTkkkYycDhX1Vy5Ohcbs448U5NV7q0S/VTxL3eufnVKiWh7HVnMaxf3csc0wjVxqYHPksjgjk4gMFUI6Qwrnv1ne5xh0Vx/Natb5HRd3YLFzqf4pQnK7DAFmAA5kH+jZeDnOZPovS4njXFg5a68dtVob63DZ+Z1rWySP6PZMSc4PzdlSDnDOG+i6eJ++ql9clraR21Q/8Ag2fmc76aUW9zGtswWSOXKps+UF2ZH9UXSWIrfc7PlPpNnK8SjhTVc1oa7V3Tm5KzTr+Dfq7DkJe9XUrvuJPA1VDiRMtGVKkoUBL3V6ladxH4Fqp8TJjoipUlCgFAKAUAoBQCgFAKAUBL3q6ld9xJ4GqocSJloypUlCgJe6vUrTuI/AtVPiZMdEVKko1xN6MjPkY97/613O5/9vI81coZcPn7E++35Mf4NB/4jH/RVxuGL/Ly9zVacquC4PP2JUnypEfgT/mv/nW36Yuv5e5MeV6/4efsUt1N/jeXAg818nlSdXlGro7MaB++tF4uPMwx4q9x1Xa/c9PDhobtXAd5KuNoTcu8ENpE2iNJCz3DJ6bTKAAI2/2Z457aA5ctefkFt+vP8CgHLXn5Bbfrz/AoDq7U2ldwwyznZ1sREjOQL58nSpbH0H1UBdoCXvV1K77iTwNVQ4kTLRlSpKFAS91epWncR+BaqfEyY6IqVJRoi7TmXUyW8gt9LInNU4GkLFJpB1ZLq3Er/S+qvSdnGWrz+VW2h5StpR0Tw5002ye+vZ+TrXNzdiBlCyCdIllabkhqdSFKR+jjOppAR04X66qMbPGtq0ptv/HiYk7TC6a0rXfbzb8DJb378tcLNdSoiySgYcgqoLaSqcgQeGMc7j6qmUFhjhWdF8rX+C4WksclN5VfylP5Km500hkkE66JcAqohCKwPTI2M/Ok+kCeHAVpvKjROGnzy2N12lKrU9fnnubZXGdpp28Wypbm6lSKYIyxQNkyOvbtBQcpxyCwYD6qAkPu7dQOoe6adXySuZ2EhGr0mRfmsBwQvEEg4xQHevrZ5Siia7Q8podhbS89CSsmTjC5A4MOA4GuawsZ2beJ1+anTb20bRLCqfNCXtTdia2guZ5tproFvKNPLudRKXHO4gfjKNHHoznmit8pxjqzRGEpZRVT06qJJe9XUrvuJPA1VDiRMtGVKkoUBL3V6ladxH4Fqp8TJjoipUlHjKbv7YB18hPrIwW8qGSPUTynRXv9IutKVVP17HzfQ75ixKtf37nJtiba/Euf10fErHP3Ts8PYtXa+7vx9zEdg7b9V1+vD4lOfunZ4exfMXzd+JsO4exr2GdDNYyomHMjG6DLIW06coGOCMHj25+quW+WtlODwtPSmWnedlzsrWEvuVNa569x6RXlnpEWQvHdyy+RSOjwxKCgU8Ue5LA5Ydjr99AZpdrOBkbHuWPqCxj98lTJtLJVKik3m6Ei921fnhFu/Kg9ZaNj/iYH7a4bWd8eUIJd9TtsoXRZzk33UNV2/szaFxFMp2VcM7xsq5ePpKkAfScONcEblepWsZ2mdGvz2nodNusLNxhllseq1754BL3q6ld9xJ4GqocSJloypUlCgJe6vUrTuI/AtVPiZMdEVKkoUAoBQCgFAKAUAoBQCgJe9XUrvuJPA1VDiRMtGVKkoUBL3V6ladxH4Fqp8TJjoipUlCgFAS94rh0iBSZkJYAsoUnHEkDUrDsxxBrKVXQmcsMW9jX5NqMCVO8MwIODwh7OH5JV4Ec/SHsvH2O9ZpcSjUm2Zip7cwD/ALWsOKRcbSctEvH2M5sLscfO836UH8LWKRKxWmy8fY7e7tw7xEvMzkMQGYKDjgQDpVR244AVhqjoXCWKKe5UrBQoBQEverqV33EngaqhxImWjKlSUKAl7q9StO4j8C1U+Jkx0RUqShQCgJW8KakjUtgGQDPqyGGaynR1JlHFFrchSx2wb/W4bI15SOR0ALMwJZXKqCVYDJGcECrxrY5+jy38vcyz28Pzdv5yYtxKhIZmY8I8klGPD5yPieHOFMa2HMS38vc6kS2o+c89MApGCyTAP6RGnL/OA6GwVyDjAzTGth0eXW+eJse7qaUkXPRIR0Y6Ao6Oyobq6nRGOGKWxVrBQoBQEverqV33EngaqhxImWjKlSUKAl7q9StO4j8C1U+Jkx0RUqShQCgJm8OzjPDyYVTk8QzlQwIKkZAJHAnjigINputJGCqRKAww4G0HHK+lxb5js1Hox2Z6KAyfybcSRypYW6NHnTpuOHHkc8DbnB+Zj4jB6aAxNuq5RY2to2RCDGGv3+ZwrqujEHNIDnDdPBePAUBsmyLZ0VuUK62csdLEgZx2kDPR6hQHeoBQCgJe9XUrvuJPA1VDiRMtGVKkoUBL3V6ladxH4Fqp8TJjoipUlCgFAKAUAoBQCgFAKAUBL3q6ld9xJ4GqocSJloypUlCgI1nsJ4o0iTbt1ojUIvMtzwUAD+o9Qq3NN1p6k4e0y+a5fb117u3+BWMS29TNHuPNcvt6693b/ApiW3qKPcea5fb117u3+BTEtvUUe481y+3rr3dv8CmJbeoo9x5rl9vXXu7f4FMS29RR7jzXL7euvd2/wKYlt6ij3HmuX29de7t/gUxLb1FHuPNcvt6693b/AAKYlt6ij3HmuX29de7t/gUxLb1FHuPNcvt6693b/ApiW3qKPcea5fb117u3+BTEtvUUe5ivNhPLG8T7dutEilG5luODAg/1HqNZU0nWnqYw9pZqChQCgFAKAUAoBQCgFAKAUAoBQCgFA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9713" name="AutoShape 6" descr="data:image/jpeg;base64,/9j/4AAQSkZJRgABAQAAAQABAAD/2wCEAAkGBxITEhMREggSFhEUGSIZGBgYDRsXGxUhIBwWGSAXHx8cHCosHR4xHBwYITIiKSorMjoyIR81OD84NykvLisBCgoKDg0OGhAQGy8mICY2Mi0vNy02NCw3LDIyLDYsMjcsLCw3LC80NCwsLzc3LC8sNDQvLCwsNCwsLCwsLCwsLP/AABEIAIsAeAMBEQACEQEDEQH/xAAcAAEBAAIDAQEAAAAAAAAAAAAABQMGAgQHCAH/xABNEAACAQMBAwcHBgkICwAAAAABAgMABBESBQYhEyIxNEFzshQVMlFVk9MHIzNhgZFFUlRxkpShsdQWF0JDV3Kz0SU1U2KEpMLE0uLj/8QAGgEBAQADAQEAAAAAAAAAAAAAAAIBAwQFBv/EADURAAIBAQYBCwQCAgMBAAAAAAABAhEDBBIhMVEyBRMUUmGBkaGx4fAVIkFxwfFC0TNiciT/2gAMAwEAAhEDEQA/APcaAUAoBQCgFAKAUAoBQCgFAKAUAoBQCgFAT94NoC3tp5yfoo2b7QDj9uKqEcUkiZOibNGXZUMLWNpJaX0s88YMkqXsw5IgLlmOvhxz2joroxN4pKmRqwpUWZzXeGa1muLUbZs+SgcBZLudjJzlDcnwILafxj6xWObUkpUeewxuLar4nfbb+0hdpZG3sdbxmVZOUk0uAccBjIP31OCGHFmVilioTJ9+bx7Ke7FpbxRxAxsXZ9TyjKkRgdIBwBntz6qtWMVNRJ5yTi2ZTsiCKazsXtL6SWWMGSZL6YCMgcWYh+GWB/ZWMTacsvAYUmkcYN457eS4tfPVlyVvJoWS7mblGBVW0c0jVpzjUft4isuzUknR57BTcW1XxMu15prq6t9l3tjCQW5dzG5Mcsaq40lW4qeU0dp6KxFKMXOL7DLbclFnLdfdW3lgn5NDDC927osfNGE+ZH2HQWH96otm21Xb3Lh+WegVpLFAKAUB5dD8qN8yq67gXRVgCCHlIIIyCCLbiMV2dGh1187zTzr6rOR+U2//ALPbv9KX+GrHR4ddfO8yrR9Vmz/KG58lWPyeV0kmjWQRwNKdGoM/NQE40qR9orTY8VSrTNUOtZm4v5J3F9eWtqpVEXyYQvJzcu3zseQMkAEDsNU8MEsk382MUlJvOiNe2eotIPJwl3BeCYmaSPZj3Dzrqbir4OQRg6snHHhmtj+51ya/dDWlRU0f6M0d01xtiG4WCdcEIiyW7xMIhHKZZCrgHTyjwgH1hvsxTDZNfPmpT/5EdbehRcPE6WkrbPtroKqwwPLyjhmeaUqgOVGDGD62b7as/tTX5a/omSxNU0NksVuL955PL7y1tlcJGnk4hdwEUsx5SPUAWJHDHQa1PDBJUTfzY2Ucm8zXtkEWlvFb8ndwXaSZuWi2W873HE5KuAeaeB1cfzZrZL7pN5NfjOlCI5ZaM/Rt5vOF3e+aL/Hk4itx5rn5x4sc8zm87A4+umD7FGq1zzRnPE3Q3vdTZ/k9nbQEHMcag56c4BP7c1z2ksUmzZBUikaMPlNv/wCz27/Sl/hq6Ojw66+d5DtH1WcZvlRvlVnbcC6CqCSS8oAAGSSTbcBis9Gh1187zHOvqs9RrjNwoCXur1K07iPwLVT4mTHRFSpKFAKAUBr+0d0LaaZrhpLlZXAUmO+liyB0LhGHDtxWxWskqfwThValjZ9lHDEkMUQWONQqqOwCobbdWZSodisGRQCgFAKAl71dSu+4k8DVUOJEy0ZUqShQEvdXqVp3EfgWqnxMmOiKlSUeWw/LhZMcLsq8J/uR/ErqtbrzUcU5JI2WFjaW8sNlFtmV/lotB+Br3jw4JGf3SVps42do6RtI+nqdFtyferGOKdm6ePpUqr8ooK6v5NX2OnohB+4zZrid/uSlh56Pn60JVyvDVcA3U+Uy2vrrySPZ9zHLpLHlEVQNPSDhyc/ZXozu7jBWiaae2ZyaOjRvFc5k1zbu+NvavomOnjgFpFUMQqMQMnPAOn3102V2naKsSXJIm/zm2P5Unv0/zrZ9Pttn4MxjQ/nNsfypPfp/nT6fbbPwYxo/V+UmzbOhw7BWbSsyFmCqXIGW6cA06BarVU7mMaN0riLJe9XUrvuJPA1VDiRMtGVKkoUBL3V6ladxH4Fqp8TJjoipUlHzjujuaJrNJxe6WfUdHJ5JwQAfS4j0+z+iPXWL/ZTt7Zyb0yR9FceUrO52UbNQrWjbrq2q+yLtpuY8JLm5VmGdPNK+j0kHSx6cdnQSc4FeZbcmztI4VKnd/R2T5dspqmFpfPxkbZb2JYACXJ6C2BpyGK4z+cer1V5D5Ck5OMZdtaOnc99zilyjGOse6ufevQwbH2WibVs7hWBaWGUEhcagBEVP1+kwr3uS7K0u1hKwlKqykuzVeZ5l9tI2zVolT8fv+j0yu04TV77du1vJZ/KbNZDG/Mznm6ooM9B/3V+6uqF4tLKKwOlf9slxT1PMre3tZIWZN2rUyRARPlJNL3LycmkKc/oA5zdPSterKVpGVHN0ea/8pVbf8GhUa0O9cbP2fC14bjY1oqwKWjjCvqmUtpikWTlNJDN0jAK8Pz1CtLaeFQk89ezfLs8zNIqtSlsLYNm+zbi8Gy7dbmJLhNULMUyiyx6lyxyCOP21qtra1VvGzxNp4de5lxiqVPVa8g2kverqV33EngaqhxImWjKlSUKAl7q9StO4j8C1U+Jkx0RUqSj5T2bsG/UaX3cvcDoPkEv/AI1u5RucbWfO2UlX8qp9ByTyvCxs+Zt1ktHSviVrKxvYW1Ddy9bIwR5ul6P0R92a8r6XaW+UpqPbX/VT0b3yxc1CkPufYqepu0c3NB8x3ox2HZM2f8OvBlyJf8WHL94lT1OL6hd2sTfkcNxGu5drpJJsK5gt44pApktXQZbTkkkYycDhX1Vy5Ohcbs448U5NV7q0S/VTxL3eufnVKiWh7HVnMaxf3csc0wjVxqYHPksjgjk4gMFUI6Qwrnv1ne5xh0Vx/Natb5HRd3YLFzqf4pQnK7DAFmAA5kH+jZeDnOZPovS4njXFg5a68dtVob63DZ+Z1rWySP6PZMSc4PzdlSDnDOG+i6eJ++ql9clraR21Q/8Ag2fmc76aUW9zGtswWSOXKps+UF2ZH9UXSWIrfc7PlPpNnK8SjhTVc1oa7V3Tm5KzTr+Dfq7DkJe9XUrvuJPA1VDiRMtGVKkoUBL3V6ladxH4Fqp8TJjoipUlCgFAKAUAoBQCgFAKAUBL3q6ld9xJ4GqocSJloypUlCgJe6vUrTuI/AtVPiZMdEVKko1xN6MjPkY97/613O5/9vI81coZcPn7E++35Mf4NB/4jH/RVxuGL/Ly9zVacquC4PP2JUnypEfgT/mv/nW36Yuv5e5MeV6/4efsUt1N/jeXAg818nlSdXlGro7MaB++tF4uPMwx4q9x1Xa/c9PDhobtXAd5KuNoTcu8ENpE2iNJCz3DJ6bTKAAI2/2Z457aA5ctefkFt+vP8CgHLXn5Bbfrz/AoDq7U2ldwwyznZ1sREjOQL58nSpbH0H1UBdoCXvV1K77iTwNVQ4kTLRlSpKFAS91epWncR+BaqfEyY6IqVJRoi7TmXUyW8gt9LInNU4GkLFJpB1ZLq3Er/S+qvSdnGWrz+VW2h5StpR0Tw5002ye+vZ+TrXNzdiBlCyCdIllabkhqdSFKR+jjOppAR04X66qMbPGtq0ptv/HiYk7TC6a0rXfbzb8DJb378tcLNdSoiySgYcgqoLaSqcgQeGMc7j6qmUFhjhWdF8rX+C4WksclN5VfylP5Km500hkkE66JcAqohCKwPTI2M/Ok+kCeHAVpvKjROGnzy2N12lKrU9fnnubZXGdpp28Wypbm6lSKYIyxQNkyOvbtBQcpxyCwYD6qAkPu7dQOoe6adXySuZ2EhGr0mRfmsBwQvEEg4xQHevrZ5Siia7Q8podhbS89CSsmTjC5A4MOA4GuawsZ2beJ1+anTb20bRLCqfNCXtTdia2guZ5tproFvKNPLudRKXHO4gfjKNHHoznmit8pxjqzRGEpZRVT06qJJe9XUrvuJPA1VDiRMtGVKkoUBL3V6ladxH4Fqp8TJjoipUlHjKbv7YB18hPrIwW8qGSPUTynRXv9IutKVVP17HzfQ75ixKtf37nJtiba/Euf10fErHP3Ts8PYtXa+7vx9zEdg7b9V1+vD4lOfunZ4exfMXzd+JsO4exr2GdDNYyomHMjG6DLIW06coGOCMHj25+quW+WtlODwtPSmWnedlzsrWEvuVNa569x6RXlnpEWQvHdyy+RSOjwxKCgU8Ue5LA5Ydjr99AZpdrOBkbHuWPqCxj98lTJtLJVKik3m6Ei921fnhFu/Kg9ZaNj/iYH7a4bWd8eUIJd9TtsoXRZzk33UNV2/szaFxFMp2VcM7xsq5ePpKkAfScONcEblepWsZ2mdGvz2nodNusLNxhllseq1754BL3q6ld9xJ4GqocSJloypUlCgJe6vUrTuI/AtVPiZMdEVKkoUAoBQCgFAKAUAoBQCgJe9XUrvuJPA1VDiRMtGVKkoUBL3V6ladxH4Fqp8TJjoipUlCgFAS94rh0iBSZkJYAsoUnHEkDUrDsxxBrKVXQmcsMW9jX5NqMCVO8MwIODwh7OH5JV4Ec/SHsvH2O9ZpcSjUm2Zip7cwD/ALWsOKRcbSctEvH2M5sLscfO836UH8LWKRKxWmy8fY7e7tw7xEvMzkMQGYKDjgQDpVR244AVhqjoXCWKKe5UrBQoBQEverqV33EngaqhxImWjKlSUKAl7q9StO4j8C1U+Jkx0RUqShQCgJW8KakjUtgGQDPqyGGaynR1JlHFFrchSx2wb/W4bI15SOR0ALMwJZXKqCVYDJGcECrxrY5+jy38vcyz28Pzdv5yYtxKhIZmY8I8klGPD5yPieHOFMa2HMS38vc6kS2o+c89MApGCyTAP6RGnL/OA6GwVyDjAzTGth0eXW+eJse7qaUkXPRIR0Y6Ao6Oyobq6nRGOGKWxVrBQoBQEverqV33EngaqhxImWjKlSUKAl7q9StO4j8C1U+Jkx0RUqShQCgJm8OzjPDyYVTk8QzlQwIKkZAJHAnjigINputJGCqRKAww4G0HHK+lxb5js1Hox2Z6KAyfybcSRypYW6NHnTpuOHHkc8DbnB+Zj4jB6aAxNuq5RY2to2RCDGGv3+ZwrqujEHNIDnDdPBePAUBsmyLZ0VuUK62csdLEgZx2kDPR6hQHeoBQCgJe9XUrvuJPA1VDiRMtGVKkoUBL3V6ladxH4Fqp8TJjoipUlCgFAKAUAoBQCgFAKAUBL3q6ld9xJ4GqocSJloypUlCgI1nsJ4o0iTbt1ojUIvMtzwUAD+o9Qq3NN1p6k4e0y+a5fb117u3+BWMS29TNHuPNcvt6693b/ApiW3qKPcea5fb117u3+BTEtvUUe481y+3rr3dv8CmJbeoo9x5rl9vXXu7f4FMS29RR7jzXL7euvd2/wKYlt6ij3HmuX29de7t/gUxLb1FHuPNcvt6693b/AAKYlt6ij3HmuX29de7t/gUxLb1FHuPNcvt6693b/ApiW3qKPcea5fb117u3+BTEtvUUe5ivNhPLG8T7dutEilG5luODAg/1HqNZU0nWnqYw9pZqChQCgFAKAUAoBQCgFAKAUAoBQCgFAf/Z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9714" name="CasellaDiTesto 20"/>
          <p:cNvSpPr txBox="1">
            <a:spLocks noChangeArrowheads="1"/>
          </p:cNvSpPr>
          <p:nvPr/>
        </p:nvSpPr>
        <p:spPr bwMode="auto">
          <a:xfrm>
            <a:off x="5003800" y="2833688"/>
            <a:ext cx="2154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solidFill>
                  <a:srgbClr val="BFBFBF"/>
                </a:solidFill>
                <a:latin typeface="Aharoni"/>
                <a:ea typeface="Aharoni"/>
                <a:cs typeface="Aharoni"/>
              </a:rPr>
              <a:t>Resta connesso con Faenza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itolo 1"/>
          <p:cNvSpPr txBox="1">
            <a:spLocks/>
          </p:cNvSpPr>
          <p:nvPr/>
        </p:nvSpPr>
        <p:spPr bwMode="auto">
          <a:xfrm>
            <a:off x="560388" y="209550"/>
            <a:ext cx="73739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>
                <a:latin typeface="Cambria" pitchFamily="18" charset="0"/>
              </a:rPr>
              <a:t>L’impegno di MOVS per il 2015</a:t>
            </a:r>
          </a:p>
          <a:p>
            <a:pPr algn="ctr"/>
            <a:r>
              <a:rPr lang="it-IT">
                <a:latin typeface="Cambria" pitchFamily="18" charset="0"/>
              </a:rPr>
              <a:t>Sviluppare, innovare, migliorare i servizi alla Città in piena trasparenza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850" y="1905000"/>
            <a:ext cx="78486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latin typeface="+mn-lt"/>
              </a:rPr>
              <a:t>Avviare il percorso di informatizzazione dei servizi di mobilità con </a:t>
            </a:r>
            <a:r>
              <a:rPr lang="it-IT" sz="1600" dirty="0" err="1">
                <a:latin typeface="+mn-lt"/>
              </a:rPr>
              <a:t>Movs</a:t>
            </a:r>
            <a:r>
              <a:rPr lang="it-IT" sz="1600" dirty="0">
                <a:latin typeface="+mn-lt"/>
              </a:rPr>
              <a:t>-Up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latin typeface="+mn-lt"/>
              </a:rPr>
              <a:t>Promuovere una cultura della comunicazione e della qualità del Centro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latin typeface="+mn-lt"/>
              </a:rPr>
              <a:t>Aumentare il numero di fruitori del centro storico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latin typeface="+mn-lt"/>
              </a:rPr>
              <a:t>Continuare a rendere trasparenti i dati di sosta e a promuovere progetti di sviluppo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</a:rPr>
              <a:t>per Faenza e di confronto con altre realtà simili.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latin typeface="+mn-lt"/>
              </a:rPr>
              <a:t>Aumentare il numero di pagamenti con sistemi alternativi anche grazie all’inserimento di </a:t>
            </a:r>
            <a:r>
              <a:rPr lang="it-IT" sz="1600" dirty="0" err="1">
                <a:latin typeface="+mn-lt"/>
              </a:rPr>
              <a:t>Movs</a:t>
            </a:r>
            <a:r>
              <a:rPr lang="it-IT" sz="1600" dirty="0">
                <a:latin typeface="+mn-lt"/>
              </a:rPr>
              <a:t>-Up e raggiungere almeno il 10,00% di pagamenti della sosta con sistemi informatici.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150813"/>
            <a:ext cx="6202362" cy="396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800" dirty="0" smtClean="0"/>
              <a:t>Riepilogo delle attività e degli elementi di contratto</a:t>
            </a:r>
            <a:endParaRPr lang="it-IT" sz="1800" dirty="0"/>
          </a:p>
        </p:txBody>
      </p:sp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468313" y="836613"/>
            <a:ext cx="7848600" cy="51847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sz="1000" dirty="0" smtClean="0"/>
              <a:t>Dicembre 2012: il Comune di Faenza bandisce la gara per l’affidamento del servizio di gestione del nuovo piano sosta cittadino.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sz="1000" dirty="0" smtClean="0"/>
              <a:t>Marzo 2013: Abaco S.p.A. e Input S.r.l. si aggiudicano il servizio offendo all’ente tutti gli investimenti e servizi per la gestione della sosta a fronte di un canone sui ricavi derivanti dal pagamento della sosta pari al 26,00% + IVA. Nessun canone o compartecipazione aggiuntiva è dovuta ad Abaco-Input a qualsiasi titolo per eventuali proventi derivanti dalle sanzioni emesse dagli Ausiliari della Sosta.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sz="1000" dirty="0" smtClean="0"/>
              <a:t>Abaco ed Input, a propria completa cura e spese, eseguono tutti gli investimenti necessari all’allestimento e alla conduzione del sistema sosta: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Acquisto, installazione e manutenzione di 77 parcometri centralizzati con innovative funzioni </a:t>
            </a:r>
            <a:r>
              <a:rPr lang="it-IT" sz="1000" dirty="0" err="1" smtClean="0"/>
              <a:t>pay</a:t>
            </a:r>
            <a:r>
              <a:rPr lang="it-IT" sz="1000" dirty="0" smtClean="0"/>
              <a:t> by </a:t>
            </a:r>
            <a:r>
              <a:rPr lang="it-IT" sz="1000" dirty="0" err="1" smtClean="0"/>
              <a:t>plate</a:t>
            </a:r>
            <a:r>
              <a:rPr lang="it-IT" sz="1000" dirty="0" smtClean="0"/>
              <a:t> e funzione di 15 minuti gratuiti una volta al giorno per targa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Acquisto installazione e manutenzione del sistema di pannelli per la guida al parcheggio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Tracciatura e manutenzione della segnaletica orizzontale e verticale di parcheggio ed inserimento di segnaletica di arredo urbano nel centro storico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Implementazione di 42 biciclette per il bike </a:t>
            </a:r>
            <a:r>
              <a:rPr lang="it-IT" sz="1000" dirty="0" err="1" smtClean="0"/>
              <a:t>sharing</a:t>
            </a:r>
            <a:endParaRPr lang="it-IT" sz="1000" dirty="0" smtClean="0"/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Attivazione dello sportello locale presso il quale sono presenti 5 dipendenti delle Aziende dedicati al servizio e al controllo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Acquisto e attivazione di palmari per il controllo elettronico dei pagamenti con targa ed il censimento delle aree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Realizzazione del Brand </a:t>
            </a:r>
            <a:r>
              <a:rPr lang="it-IT" sz="1000" dirty="0" err="1" smtClean="0"/>
              <a:t>Movs</a:t>
            </a:r>
            <a:r>
              <a:rPr lang="it-IT" sz="1000" dirty="0" smtClean="0"/>
              <a:t> e promozione del centro commerciale naturale di Faenza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Realizzazione del sistema di centrale integrato per il monitoraggio tecnico, statistico e contabile della sosta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Attivazione del portale www.movs.it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Attivazione dei sistemi di pagamento mediante telefono cellulare, autoparchimetro e tessera ricaricabile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Piano di comunicazione all’utenza: stampa e distribuzione dei dépliant dedicati al servizio e al nuovo piano sosta, affiancamento del personale con steward dedicati a spiegare il servizio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Prelevamento, rendicontazione e riversamento dei ricavi all’ente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it-IT" sz="1000" dirty="0" smtClean="0"/>
              <a:t>Rendicontazione e pubblicazione periodica di tutti i dati di sosta sul sito www.movs.it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it-IT" sz="1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000" dirty="0" smtClean="0"/>
              <a:t>Il 1° luglio 2014 apre lo sportello per l’erogazione degli abbonamenti e delle informazioni all’utenza.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it-IT" sz="1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000" dirty="0" smtClean="0"/>
              <a:t>Il 22 luglio 2014 il sistema viene attivato completo di tutti gli elementi elencati: in meno di un mese dalla sottoscrizione del contratto tutti gli investimenti sono stati realizzati ed attivati.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it-IT" sz="1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200" b="1" dirty="0" smtClean="0"/>
              <a:t>Nessun investimento iniziale è stato richiesto all’Ente per l’attivazione del servizio, che viene ripagato sulla base dei ricavi del piano sosta con il 26,77%+ IVA sui ricavi derivanti dal pagamento della sosta. Nessun ricavo ed in nessuna forma viene riconosciuto alle Aziende per importi di ricavo derivanti da Sanzioni e/o penali. L’ente dispone del 73,23% dei ricavi di sosta senza alcun impegno di spesa fisso e con un ricavo complessivo per il primo anno di servizio pari a EUR 896.243,74.</a:t>
            </a:r>
            <a:endParaRPr lang="it-IT" sz="1000" dirty="0" smtClean="0"/>
          </a:p>
        </p:txBody>
      </p:sp>
      <p:pic>
        <p:nvPicPr>
          <p:cNvPr id="14339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mmagin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1628775"/>
            <a:ext cx="359886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649413" y="4724400"/>
            <a:ext cx="4835525" cy="3984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dirty="0" smtClean="0"/>
              <a:t>www.movs.it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720" y="1196752"/>
            <a:ext cx="4412328" cy="33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95513" y="109538"/>
            <a:ext cx="4835525" cy="396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800" dirty="0" smtClean="0"/>
              <a:t>Il Piano Sosta ed i suoi obiettivi nel primo anno</a:t>
            </a:r>
            <a:endParaRPr lang="it-IT" sz="1800" dirty="0"/>
          </a:p>
        </p:txBody>
      </p:sp>
      <p:graphicFrame>
        <p:nvGraphicFramePr>
          <p:cNvPr id="10" name="Diagramma 9"/>
          <p:cNvGraphicFramePr/>
          <p:nvPr/>
        </p:nvGraphicFramePr>
        <p:xfrm>
          <a:off x="5207940" y="1628800"/>
          <a:ext cx="3287708" cy="1950749"/>
        </p:xfrm>
        <a:graphic>
          <a:graphicData uri="https://schemas.openxmlformats.org/drawingml/2006/diagram">
            <dgm:relIds xmlns:dgm="https://schemas.openxmlformats.org/drawingml/2006/diagram" xmlns:r="https://schemas.openxmlformats.org/officeDocument/2006/relationships" r:dm="rId7" r:lo="rId8" r:qs="rId9" r:cs="rId10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95288" y="4941888"/>
            <a:ext cx="3248025" cy="1322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/>
              <a:t>Posti auto e piani tariffari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Totale posti auto a pagamento: 2.632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Posti in zona A: 566 (abbonamenti non validi) – 1,20 EUR/h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Posti in zona B: 523 – 0,80 EUR/h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Posti in zona C: 1.543 – 0,50 EUR/h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Posti riservati ai disabili: 99 (3,76%)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Orari di pagamento: 8:30 – 12:30; 14:30 – 18:30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Esclusi domenica e festivi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72000" y="4913313"/>
            <a:ext cx="3592513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/>
              <a:t>Abbonamenti principali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Abbonamento residenti (prima auto): 80,00 EUR/Anno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Sconto 50% metano, GPL, ibrido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Veicolo elettrico free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Abbonamento ordinario: 325,00 EUR/Anno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Veicolo elettrico 50% sconto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Genitori con bambini fino a 12 mesi residenti: free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/>
              <a:t>Disabili residenti in centro storico: free in tutte le aree blu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1259632" y="1698674"/>
            <a:ext cx="4450562" cy="30296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577372" y="2211882"/>
            <a:ext cx="925161" cy="1318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732240" y="3051901"/>
            <a:ext cx="920859" cy="1318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1191646" y="4370640"/>
            <a:ext cx="4456449" cy="22116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2008818">
            <a:off x="3270250" y="5726113"/>
            <a:ext cx="1473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11688" y="5487988"/>
            <a:ext cx="13335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0238" y="4237038"/>
            <a:ext cx="51276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0238" y="4006850"/>
            <a:ext cx="7874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2193925" y="115888"/>
            <a:ext cx="4835525" cy="396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800" dirty="0" smtClean="0"/>
              <a:t>Il primo </a:t>
            </a:r>
            <a:r>
              <a:rPr lang="it-IT" sz="1800" dirty="0" err="1" smtClean="0"/>
              <a:t>step</a:t>
            </a:r>
            <a:r>
              <a:rPr lang="it-IT" sz="1800" dirty="0" smtClean="0"/>
              <a:t>: comunicare e promuovere il centro</a:t>
            </a:r>
            <a:endParaRPr lang="it-IT" sz="1800" dirty="0"/>
          </a:p>
        </p:txBody>
      </p:sp>
      <p:sp>
        <p:nvSpPr>
          <p:cNvPr id="16397" name="CasellaDiTesto 19"/>
          <p:cNvSpPr txBox="1">
            <a:spLocks noChangeArrowheads="1"/>
          </p:cNvSpPr>
          <p:nvPr/>
        </p:nvSpPr>
        <p:spPr bwMode="auto">
          <a:xfrm>
            <a:off x="546100" y="531813"/>
            <a:ext cx="75596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000">
                <a:latin typeface="Calibri" pitchFamily="34" charset="0"/>
              </a:rPr>
              <a:t>Il primo impegno per attivare il Piano Sosta in maniera organizzata è stato quello di realizzare un Brand del Centro e promuoverlo in senso attivo per cercare di rendere immediata la percezione di un cambiamento che vuole tendere a migliorare le condizioni di vita della Città per chi la vive, la frequenta e ci lavora. Contestualmente all’attivazione del Piano Sosta l’Amministrazione ha attivato un servizio di BUS navetta elettrico e gratuito da una parcheggio periferico e libero verso il centro. I nuovi spazi liberi del centro sono diventati sensibilmente più fruibili per chi va a Faenza. Le tecnologie impiegate sono state pensate per offrire servizi innovativi al centro e le competenze delle Aziende sono state messe a servizio dell’ente e dei cittadini per analizzare i dati in maniera trasparente e condivisa e per avviare un piano di comunicazione esteso all’ambito del Territorio Regionale. Tutti i materiali sono pubblicati sul sito www.movs.it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2193925" y="115888"/>
            <a:ext cx="4835525" cy="396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800" dirty="0" smtClean="0"/>
              <a:t>Promuovere il confronto nell’era delle Smart </a:t>
            </a:r>
            <a:r>
              <a:rPr lang="it-IT" sz="1800" dirty="0" err="1" smtClean="0"/>
              <a:t>Cities</a:t>
            </a:r>
            <a:endParaRPr lang="it-IT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325" y="2689225"/>
            <a:ext cx="3082925" cy="238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636081" y="2132856"/>
            <a:ext cx="2244934" cy="1600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436096" y="3112990"/>
            <a:ext cx="2016224" cy="15401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5086704" y="4195163"/>
            <a:ext cx="2132199" cy="16052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7417" name="CasellaDiTesto 13"/>
          <p:cNvSpPr txBox="1">
            <a:spLocks noChangeArrowheads="1"/>
          </p:cNvSpPr>
          <p:nvPr/>
        </p:nvSpPr>
        <p:spPr bwMode="auto">
          <a:xfrm>
            <a:off x="546100" y="531813"/>
            <a:ext cx="75596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000">
                <a:latin typeface="Calibri" pitchFamily="34" charset="0"/>
              </a:rPr>
              <a:t>A settembre 2013 (dopo appena due mesi dall’attivazione del progetto) si è deciso di presentare l’esperienza della Città di Faenza in maniera pubblica e di pubblicare tutto l’iter che ha condotto l’ente alle scelte inerenti il piano sosta, alle tecnologie e ai servizi richiesti e cha ha, a sua volta, impegnato le Imprese nell’elaborazione di un progetto tecnico e di soluzioni innovative nelle metodologie di organizzazione della sosta nei centri urbani. In questa occasione sono stati pubblicati i primi dati completi di gestione (statistiche, contabilità, attività svolte) per avviare un percorso di confronto trasparente con tutte le Città che intendono sviluppare progetti Smart nell’ambito dell’organizzazione della Sosta.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2771800" y="4688594"/>
            <a:ext cx="2521531" cy="18779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979613" y="4149725"/>
            <a:ext cx="4835525" cy="396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800" dirty="0" smtClean="0"/>
              <a:t>I risultati del primo anno di attività</a:t>
            </a:r>
            <a:endParaRPr lang="it-IT" sz="1800" dirty="0"/>
          </a:p>
        </p:txBody>
      </p:sp>
      <p:pic>
        <p:nvPicPr>
          <p:cNvPr id="18434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125538"/>
            <a:ext cx="35988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s://www.abacospa.it/images/LogoAbac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5895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2663" y="123825"/>
            <a:ext cx="360362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04263" y="282575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900113" y="109538"/>
            <a:ext cx="6130925" cy="396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800" dirty="0" smtClean="0"/>
              <a:t>Abbonamenti</a:t>
            </a:r>
            <a:endParaRPr lang="it-IT" sz="1800" dirty="0"/>
          </a:p>
        </p:txBody>
      </p:sp>
      <p:graphicFrame>
        <p:nvGraphicFramePr>
          <p:cNvPr id="19544" name="Group 88"/>
          <p:cNvGraphicFramePr>
            <a:graphicFrameLocks noGrp="1"/>
          </p:cNvGraphicFramePr>
          <p:nvPr/>
        </p:nvGraphicFramePr>
        <p:xfrm>
          <a:off x="755650" y="2133600"/>
          <a:ext cx="2016125" cy="3844925"/>
        </p:xfrm>
        <a:graphic>
          <a:graphicData uri="https://schemas.openxmlformats.org/drawingml/2006/table">
            <a:tbl>
              <a:tblPr/>
              <a:tblGrid>
                <a:gridCol w="1479550"/>
                <a:gridCol w="53657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Tipo</a:t>
                      </a:r>
                      <a:endParaRPr kumimoji="0" lang="it-IT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9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Q.tà</a:t>
                      </a:r>
                      <a:endParaRPr kumimoji="0" lang="it-IT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9D7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AM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AP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85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ASS. DOMICILIARE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55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CARPOOLING PLURIT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DISABILE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141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DISABILE L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DISABILE R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346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OPERATORI AUTO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ORDINARIO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900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ORDINARIO RIDOTTO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109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RESIDENTE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2277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ROSA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396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RP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RS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113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559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SP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STUDENT PASS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 TOTALE</a:t>
                      </a:r>
                      <a:endParaRPr kumimoji="0" lang="it-IT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5116</a:t>
                      </a:r>
                      <a:endParaRPr kumimoji="0" lang="it-IT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0EA"/>
                    </a:solidFill>
                  </a:tcPr>
                </a:tc>
              </a:tr>
            </a:tbl>
          </a:graphicData>
        </a:graphic>
      </p:graphicFrame>
      <p:sp>
        <p:nvSpPr>
          <p:cNvPr id="19541" name="CasellaDiTesto 9"/>
          <p:cNvSpPr txBox="1">
            <a:spLocks noChangeArrowheads="1"/>
          </p:cNvSpPr>
          <p:nvPr/>
        </p:nvSpPr>
        <p:spPr bwMode="auto">
          <a:xfrm>
            <a:off x="539750" y="620713"/>
            <a:ext cx="75612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Calibri" pitchFamily="34" charset="0"/>
              </a:rPr>
              <a:t>Il Piano della Sosta prevedeva abbonamenti per specifiche categorie che vivono, operano o frequentano abitualmente il centro storico di Faenza.</a:t>
            </a:r>
          </a:p>
          <a:p>
            <a:r>
              <a:rPr lang="it-IT" sz="1000" dirty="0">
                <a:latin typeface="Calibri" pitchFamily="34" charset="0"/>
              </a:rPr>
              <a:t>Raccogliendo le segnalazioni delle categorie e degli utenti si sono inseriti, nel primo anno, alcune forme di abbonamento aggiuntive e dedicate, </a:t>
            </a:r>
          </a:p>
          <a:p>
            <a:r>
              <a:rPr lang="it-IT" sz="1000" dirty="0">
                <a:latin typeface="Calibri" pitchFamily="34" charset="0"/>
              </a:rPr>
              <a:t>ad esempio agli Assistenti Domiciliari, ai Disabili che lavorano nel Centro Storico e ai disabili che risiedono in tutto il Territorio Comunale. </a:t>
            </a:r>
          </a:p>
          <a:p>
            <a:r>
              <a:rPr lang="it-IT" sz="1000" dirty="0">
                <a:latin typeface="Calibri" pitchFamily="34" charset="0"/>
              </a:rPr>
              <a:t>Il sistema di emissione degli abbonamenti è informatizzato e sincronizzato con il sistema di palmari per il controllo per garantire la massima </a:t>
            </a:r>
          </a:p>
          <a:p>
            <a:r>
              <a:rPr lang="it-IT" sz="1000" dirty="0">
                <a:latin typeface="Calibri" pitchFamily="34" charset="0"/>
              </a:rPr>
              <a:t>Trasparenza dei dati e la verifica puntuale (mediante scansione delle targhe) dei titoli validi</a:t>
            </a:r>
            <a:r>
              <a:rPr lang="it-IT" sz="1000" dirty="0" smtClean="0">
                <a:latin typeface="Calibri" pitchFamily="34" charset="0"/>
              </a:rPr>
              <a:t>.</a:t>
            </a:r>
          </a:p>
          <a:p>
            <a:endParaRPr lang="it-IT" sz="1000" dirty="0">
              <a:latin typeface="Calibri" pitchFamily="34" charset="0"/>
            </a:endParaRPr>
          </a:p>
          <a:p>
            <a:r>
              <a:rPr lang="it-IT" sz="1000" dirty="0">
                <a:latin typeface="Calibri" pitchFamily="34" charset="0"/>
              </a:rPr>
              <a:t>Di seguito il numero di abbonamenti emessi e la loro suddivisione per categoria: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s://schemas.microsoft.com/office/powerpoint/2010/main" val="1623459038"/>
              </p:ext>
            </p:extLst>
          </p:nvPr>
        </p:nvGraphicFramePr>
        <p:xfrm>
          <a:off x="2948651" y="1916832"/>
          <a:ext cx="4791701" cy="4032448"/>
        </p:xfrm>
        <a:graphic>
          <a:graphicData uri="https://schemas.openxmlformats.org/drawingml/2006/chart">
            <c:chart xmlns:c="https://schemas.openxmlformats.org/drawingml/2006/chart" xmlns:r="https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55650" y="109538"/>
            <a:ext cx="7632700" cy="396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800" dirty="0" smtClean="0"/>
              <a:t>Sistemi integrativi del pagamento della sosta a rotazione</a:t>
            </a:r>
            <a:endParaRPr lang="it-IT" sz="1800" dirty="0"/>
          </a:p>
        </p:txBody>
      </p:sp>
      <p:graphicFrame>
        <p:nvGraphicFramePr>
          <p:cNvPr id="20516" name="Group 36"/>
          <p:cNvGraphicFramePr>
            <a:graphicFrameLocks noGrp="1"/>
          </p:cNvGraphicFramePr>
          <p:nvPr/>
        </p:nvGraphicFramePr>
        <p:xfrm>
          <a:off x="684213" y="1484313"/>
          <a:ext cx="1900237" cy="1331916"/>
        </p:xfrm>
        <a:graphic>
          <a:graphicData uri="https://schemas.openxmlformats.org/drawingml/2006/table">
            <a:tbl>
              <a:tblPr/>
              <a:tblGrid>
                <a:gridCol w="1295400"/>
                <a:gridCol w="604837"/>
              </a:tblGrid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Tipo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9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Q.tà</a:t>
                      </a:r>
                      <a:endParaRPr kumimoji="0" lang="it-IT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9D7F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Attività Ricettive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E-Park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Taki Time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520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Tessera Ricaricabile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Tessera Ricaricabile Promo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58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 TOTALE</a:t>
                      </a:r>
                      <a:endParaRPr kumimoji="0" lang="it-IT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760</a:t>
                      </a:r>
                      <a:endParaRPr kumimoji="0" lang="it-IT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3995936" y="1268761"/>
          <a:ext cx="4407384" cy="2520280"/>
        </p:xfrm>
        <a:graphic>
          <a:graphicData uri="https://schemas.openxmlformats.org/drawingml/2006/chart">
            <c:chart xmlns:c="https://schemas.openxmlformats.org/drawingml/2006/chart" xmlns:r="https://schemas.openxmlformats.org/officeDocument/2006/relationships" r:id="rId2"/>
          </a:graphicData>
        </a:graphic>
      </p:graphicFrame>
      <p:sp>
        <p:nvSpPr>
          <p:cNvPr id="20509" name="CasellaDiTesto 8"/>
          <p:cNvSpPr txBox="1">
            <a:spLocks noChangeArrowheads="1"/>
          </p:cNvSpPr>
          <p:nvPr/>
        </p:nvSpPr>
        <p:spPr bwMode="auto">
          <a:xfrm>
            <a:off x="539750" y="620713"/>
            <a:ext cx="82931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100">
                <a:latin typeface="Calibri" pitchFamily="34" charset="0"/>
              </a:rPr>
              <a:t>A Faenza sono attivi sistemi di pagamento dedicati alle attività ricettive (pass giornalieri per i Clienti) e metodi di pagamento mediante tessera</a:t>
            </a:r>
          </a:p>
          <a:p>
            <a:r>
              <a:rPr lang="it-IT" sz="1100">
                <a:latin typeface="Calibri" pitchFamily="34" charset="0"/>
              </a:rPr>
              <a:t>ricaricabile per parcometri, sistema di pagamento telefonico e autoparchimetro che hanno presentato il seguente utilizzo:</a:t>
            </a:r>
          </a:p>
        </p:txBody>
      </p:sp>
      <p:sp>
        <p:nvSpPr>
          <p:cNvPr id="20511" name="CasellaDiTesto 2"/>
          <p:cNvSpPr txBox="1">
            <a:spLocks noChangeArrowheads="1"/>
          </p:cNvSpPr>
          <p:nvPr/>
        </p:nvSpPr>
        <p:spPr bwMode="auto">
          <a:xfrm>
            <a:off x="4265541" y="4840288"/>
            <a:ext cx="42498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000" dirty="0">
                <a:latin typeface="Calibri" pitchFamily="34" charset="0"/>
              </a:rPr>
              <a:t>La netta maggioranza dei pagamenti sui parcometri è stata registrata </a:t>
            </a:r>
          </a:p>
          <a:p>
            <a:pPr algn="ctr"/>
            <a:r>
              <a:rPr lang="it-IT" sz="1000" dirty="0">
                <a:latin typeface="Calibri" pitchFamily="34" charset="0"/>
              </a:rPr>
              <a:t>per il pagamento in moneta, mentre tra gli strumenti alternativi di pagamento</a:t>
            </a:r>
          </a:p>
          <a:p>
            <a:pPr algn="ctr"/>
            <a:r>
              <a:rPr lang="it-IT" sz="1000" dirty="0">
                <a:latin typeface="Calibri" pitchFamily="34" charset="0"/>
              </a:rPr>
              <a:t>il massimo e netto gradimento è andato all’Autoparchimetro. </a:t>
            </a:r>
            <a:endParaRPr lang="it-IT" sz="1000" dirty="0" smtClean="0">
              <a:latin typeface="Calibri" pitchFamily="34" charset="0"/>
            </a:endParaRPr>
          </a:p>
          <a:p>
            <a:pPr algn="ctr"/>
            <a:r>
              <a:rPr lang="it-IT" sz="1000" dirty="0" smtClean="0">
                <a:latin typeface="Calibri" pitchFamily="34" charset="0"/>
              </a:rPr>
              <a:t>Sulla base di questo dato si lavorerà per il secondo anno per migliorare la</a:t>
            </a:r>
          </a:p>
          <a:p>
            <a:pPr algn="ctr"/>
            <a:r>
              <a:rPr lang="it-IT" sz="1000" dirty="0">
                <a:latin typeface="Calibri" pitchFamily="34" charset="0"/>
              </a:rPr>
              <a:t>p</a:t>
            </a:r>
            <a:r>
              <a:rPr lang="it-IT" sz="1000" dirty="0" smtClean="0">
                <a:latin typeface="Calibri" pitchFamily="34" charset="0"/>
              </a:rPr>
              <a:t>roposta di soluzioni di pagamento alternativo della sosta</a:t>
            </a:r>
          </a:p>
          <a:p>
            <a:pPr algn="ctr"/>
            <a:r>
              <a:rPr lang="it-IT" sz="1000" dirty="0">
                <a:latin typeface="Calibri" pitchFamily="34" charset="0"/>
              </a:rPr>
              <a:t>m</a:t>
            </a:r>
            <a:r>
              <a:rPr lang="it-IT" sz="1000" dirty="0" smtClean="0">
                <a:latin typeface="Calibri" pitchFamily="34" charset="0"/>
              </a:rPr>
              <a:t>ediante l’introduzione dei servizi legati a </a:t>
            </a:r>
            <a:r>
              <a:rPr lang="it-IT" sz="1000" dirty="0" err="1" smtClean="0">
                <a:latin typeface="Calibri" pitchFamily="34" charset="0"/>
              </a:rPr>
              <a:t>Movs</a:t>
            </a:r>
            <a:r>
              <a:rPr lang="it-IT" sz="1000" dirty="0" smtClean="0">
                <a:latin typeface="Calibri" pitchFamily="34" charset="0"/>
              </a:rPr>
              <a:t>-UP (si veda scheda dedicata)</a:t>
            </a:r>
            <a:endParaRPr lang="it-IT" sz="1000" dirty="0">
              <a:latin typeface="Calibri" pitchFamily="34" charset="0"/>
            </a:endParaRPr>
          </a:p>
        </p:txBody>
      </p:sp>
      <p:pic>
        <p:nvPicPr>
          <p:cNvPr id="20512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4" descr="https://www.abacospa.it/images/LogoAbac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s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4233"/>
            <a:ext cx="3281735" cy="259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s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s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s://schemas.openxmlformats.org/drawingml/2006/main" xmlns:r="https://schemas.openxmlformats.org/officeDocument/2006/relationships" xmlns:p="https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109538"/>
            <a:ext cx="8388350" cy="396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1800" dirty="0" smtClean="0"/>
              <a:t>Riepilogo dei dati di sistema nei primi 12 mesi</a:t>
            </a:r>
            <a:endParaRPr lang="it-IT" sz="1800" dirty="0"/>
          </a:p>
        </p:txBody>
      </p:sp>
      <p:pic>
        <p:nvPicPr>
          <p:cNvPr id="21506" name="Im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5602288"/>
            <a:ext cx="5270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s://www.abacospa.it/images/LogoAba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9475" y="174625"/>
            <a:ext cx="36036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:\Users\ùàùà\Desktop\logo-input alta definizione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3338" y="138113"/>
            <a:ext cx="1857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98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s://schemas.microsoft.com/office/powerpoint/2010/main" val="392692255"/>
              </p:ext>
            </p:extLst>
          </p:nvPr>
        </p:nvGraphicFramePr>
        <p:xfrm>
          <a:off x="1475656" y="764704"/>
          <a:ext cx="5513388" cy="2141538"/>
        </p:xfrm>
        <a:graphic>
          <a:graphicData uri="https://schemas.openxmlformats.org/drawingml/2006/table">
            <a:tbl>
              <a:tblPr/>
              <a:tblGrid>
                <a:gridCol w="3903663"/>
                <a:gridCol w="1609725"/>
              </a:tblGrid>
              <a:tr h="152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ANDAMENTO PIANO SOSTA PRIMO ANNO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A0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Soste con pagamento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  845.770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Soste da 15 minuti free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302.401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Totale soste a rotazione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1.168.320 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Soste pagate con targa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   20.149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pagamenti con targa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1,72%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Totale pagamenti moneta da parcometro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€         </a:t>
                      </a:r>
                      <a:r>
                        <a:rPr lang="it-IT" sz="1000" u="none" strike="noStrike" dirty="0" smtClean="0">
                          <a:effectLst/>
                        </a:rPr>
                        <a:t>          950.670,55 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Totale ricavi da strumenti alternativi (incluse ricariche tessere da sportello)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€                     20.855,00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Pagamenti con tessera da parcometro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€                     3.956,40      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Ricarica tessera da parcometro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€                     2.909,55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Totale ricavi da abbonamenti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€                   249.945,25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pagamenti con sistemi alternativi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1,94%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TOTALE RICAVI PIANO SOSTA NEI PRIMI 12 MESI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A0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€                1.224.380,35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A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A08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6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s://schemas.microsoft.com/office/powerpoint/2010/main" val="3864063826"/>
              </p:ext>
            </p:extLst>
          </p:nvPr>
        </p:nvGraphicFramePr>
        <p:xfrm>
          <a:off x="1835696" y="3140968"/>
          <a:ext cx="4752528" cy="819150"/>
        </p:xfrm>
        <a:graphic>
          <a:graphicData uri="https://schemas.openxmlformats.org/drawingml/2006/table">
            <a:tbl>
              <a:tblPr/>
              <a:tblGrid>
                <a:gridCol w="3117231"/>
                <a:gridCol w="1635297"/>
              </a:tblGrid>
              <a:tr h="171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SANZIONI EMESSE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A0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Sosta oltre la scadenza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(Art.7, Comma 1 f) e 15 Codice della Strada)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                              1.327 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Nessun pagamento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(Art.157, Comma 6 e 8  Codice della Strada)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                              4.329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Totale sanzioni emesse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                              5.656 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Rapporto sanzioni/soste registrate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Calibri" pitchFamily="34" charset="0"/>
                        </a:rPr>
                        <a:t>                0,48%</a:t>
                      </a:r>
                      <a:endParaRPr kumimoji="0" lang="it-I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6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s://schemas.microsoft.com/office/powerpoint/2010/main" val="2411983325"/>
              </p:ext>
            </p:extLst>
          </p:nvPr>
        </p:nvGraphicFramePr>
        <p:xfrm>
          <a:off x="1835696" y="4203923"/>
          <a:ext cx="4752528" cy="1457325"/>
        </p:xfrm>
        <a:graphic>
          <a:graphicData uri="https://schemas.openxmlformats.org/drawingml/2006/table">
            <a:tbl>
              <a:tblPr>
                <a:tableStyleId>{5C22544A-7EE6-4342-B048-85BDC9FD1C3A}</a:tableStyleId>
              </a:tblPr>
              <a:tblGrid>
                <a:gridCol w="3117577"/>
                <a:gridCol w="1634951"/>
              </a:tblGrid>
              <a:tr h="1619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PERSONALE A CARICO DELL'ATI ED ORGANIZZAZIONE DEL SERVIZIO</a:t>
                      </a:r>
                      <a:endParaRPr lang="it-IT" sz="1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Numero di persone adibite al servizio in </a:t>
                      </a:r>
                      <a:r>
                        <a:rPr lang="it-IT" sz="1000" u="none" strike="noStrike" dirty="0" smtClean="0">
                          <a:effectLst/>
                        </a:rPr>
                        <a:t>loco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Numero ore/uomo settimanali adibite al controllo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</a:rPr>
                        <a:t>100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Numero di ore/uomo settimanali adibite a sportello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40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Numero di persone adibite alla </a:t>
                      </a:r>
                      <a:r>
                        <a:rPr lang="it-IT" sz="1000" u="none" strike="noStrike" dirty="0" smtClean="0">
                          <a:effectLst/>
                        </a:rPr>
                        <a:t>manutenzione</a:t>
                      </a:r>
                      <a:r>
                        <a:rPr lang="it-IT" sz="1000" u="none" strike="noStrike" baseline="0" dirty="0" smtClean="0">
                          <a:effectLst/>
                        </a:rPr>
                        <a:t> 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Ore settimanali adibite alla manutenzione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Coordinatore del servizio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Numero di ore annuali adibite al </a:t>
                      </a:r>
                      <a:r>
                        <a:rPr lang="it-IT" sz="1000" u="none" strike="noStrike" dirty="0" smtClean="0">
                          <a:effectLst/>
                        </a:rPr>
                        <a:t>servizio dal coordinatore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480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Numero di ore/uomo settimanali per ulteriori servizi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</a:rPr>
                        <a:t>20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s://schemas.openxmlformats.org/package/2006/relationships"><Relationship Id="rId1" Type="https://schemas.openxmlformats.org/officeDocument/2006/relationships/image" Target="../media/image1.jpeg"/></Relationships>
</file>

<file path=ppt/theme/theme1.xml><?xml version="1.0" encoding="utf-8"?>
<a:theme xmlns:a="https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s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s://schemas.openxmlformats.org/officeDocument/2006/extended-properties" xmlns:vt="https://schemas.openxmlformats.org/officeDocument/2006/docPropsVTypes">
  <Template>Adjacency</Template>
  <TotalTime>4879</TotalTime>
  <Words>1754</Words>
  <Application>Microsoft Office PowerPoint</Application>
  <PresentationFormat>Presentazione su schermo (4:3)</PresentationFormat>
  <Paragraphs>235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Adiacente</vt:lpstr>
      <vt:lpstr>Analisi dei dati di sosta per la Città di Faenza Periodo 22/07/2013 –21/07/2014 (primo rendiconto annuale)</vt:lpstr>
      <vt:lpstr>Riepilogo delle attività e degli elementi di contratto</vt:lpstr>
      <vt:lpstr>Il Piano Sosta ed i suoi obiettivi nel primo anno</vt:lpstr>
      <vt:lpstr>Il primo step: comunicare e promuovere il centro</vt:lpstr>
      <vt:lpstr>Promuovere il confronto nell’era delle Smart Cities</vt:lpstr>
      <vt:lpstr>I risultati del primo anno di attività</vt:lpstr>
      <vt:lpstr>Abbonamenti</vt:lpstr>
      <vt:lpstr>Sistemi integrativi del pagamento della sosta a rotazione</vt:lpstr>
      <vt:lpstr>Riepilogo dei dati di sistema nei primi 12 mesi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nuovi servizi e gli obiettivi per il futuro</vt:lpstr>
      <vt:lpstr>Presentazione standard di PowerPoint</vt:lpstr>
      <vt:lpstr>Presentazione standard di PowerPoint</vt:lpstr>
      <vt:lpstr>www.movs.it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s://schemas.openxmlformats.org/package/2006/metadata/core-properties" xmlns:dc="https://purl.org/dc/elements/1.1/" xmlns:dcterms="https://purl.org/dc/terms/" xmlns:dcmitype="https://purl.org/dc/dcmitype/" xmlns:xsi="https://www.w3.org/2001/XMLSchema-instance">
  <dc:title>Analisi dei dati di sosta per la Città di Faenza Periodo 22/07/2013 –21/07/2014 (primo rendiconto annuale)</dc:title>
  <dc:creator>EP</dc:creator>
  <cp:lastModifiedBy>EP</cp:lastModifiedBy>
  <cp:revision>53</cp:revision>
  <cp:lastPrinted>2014-08-19T13:31:59Z</cp:lastPrinted>
  <dcterms:created xsi:type="dcterms:W3CDTF">2014-08-19T09:42:17Z</dcterms:created>
  <dcterms:modified xsi:type="dcterms:W3CDTF">2014-10-01T09:51:00Z</dcterms:modified>
</cp:coreProperties>
</file>